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2"/>
  </p:sldMasterIdLst>
  <p:notesMasterIdLst>
    <p:notesMasterId r:id="rId12"/>
  </p:notesMasterIdLst>
  <p:sldIdLst>
    <p:sldId id="261" r:id="rId3"/>
    <p:sldId id="326" r:id="rId4"/>
    <p:sldId id="328" r:id="rId5"/>
    <p:sldId id="325" r:id="rId6"/>
    <p:sldId id="287" r:id="rId7"/>
    <p:sldId id="288" r:id="rId8"/>
    <p:sldId id="289" r:id="rId9"/>
    <p:sldId id="290" r:id="rId10"/>
    <p:sldId id="291" r:id="rId11"/>
  </p:sldIdLst>
  <p:sldSz cx="12192000" cy="6858000"/>
  <p:notesSz cx="6858000" cy="9144000"/>
  <p:custDataLst>
    <p:tags r:id="rId13"/>
  </p:custDataLst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25498" initials="2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F0"/>
    <a:srgbClr val="DBF4FD"/>
    <a:srgbClr val="F8AFB3"/>
    <a:srgbClr val="93C2EC"/>
    <a:srgbClr val="5296DC"/>
    <a:srgbClr val="9495B8"/>
    <a:srgbClr val="4792D6"/>
    <a:srgbClr val="D0E6F3"/>
    <a:srgbClr val="D5E8F6"/>
    <a:srgbClr val="95C2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90" y="10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gs" Target="tags/tag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Shape 37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80" name="Shape 38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Helvetica"/>
      </a:defRPr>
    </a:lvl1pPr>
    <a:lvl2pPr indent="228600" latinLnBrk="0">
      <a:defRPr sz="1200">
        <a:latin typeface="+mn-lt"/>
        <a:ea typeface="+mn-ea"/>
        <a:cs typeface="+mn-cs"/>
        <a:sym typeface="Helvetica"/>
      </a:defRPr>
    </a:lvl2pPr>
    <a:lvl3pPr indent="457200" latinLnBrk="0">
      <a:defRPr sz="1200">
        <a:latin typeface="+mn-lt"/>
        <a:ea typeface="+mn-ea"/>
        <a:cs typeface="+mn-cs"/>
        <a:sym typeface="Helvetica"/>
      </a:defRPr>
    </a:lvl3pPr>
    <a:lvl4pPr indent="685800" latinLnBrk="0">
      <a:defRPr sz="1200">
        <a:latin typeface="+mn-lt"/>
        <a:ea typeface="+mn-ea"/>
        <a:cs typeface="+mn-cs"/>
        <a:sym typeface="Helvetica"/>
      </a:defRPr>
    </a:lvl4pPr>
    <a:lvl5pPr indent="914400" latinLnBrk="0">
      <a:defRPr sz="1200">
        <a:latin typeface="+mn-lt"/>
        <a:ea typeface="+mn-ea"/>
        <a:cs typeface="+mn-cs"/>
        <a:sym typeface="Helvetica"/>
      </a:defRPr>
    </a:lvl5pPr>
    <a:lvl6pPr indent="1143000" latinLnBrk="0">
      <a:defRPr sz="1200">
        <a:latin typeface="+mn-lt"/>
        <a:ea typeface="+mn-ea"/>
        <a:cs typeface="+mn-cs"/>
        <a:sym typeface="Helvetica"/>
      </a:defRPr>
    </a:lvl6pPr>
    <a:lvl7pPr indent="1371600" latinLnBrk="0">
      <a:defRPr sz="1200">
        <a:latin typeface="+mn-lt"/>
        <a:ea typeface="+mn-ea"/>
        <a:cs typeface="+mn-cs"/>
        <a:sym typeface="Helvetica"/>
      </a:defRPr>
    </a:lvl7pPr>
    <a:lvl8pPr indent="1600200" latinLnBrk="0">
      <a:defRPr sz="1200">
        <a:latin typeface="+mn-lt"/>
        <a:ea typeface="+mn-ea"/>
        <a:cs typeface="+mn-cs"/>
        <a:sym typeface="Helvetica"/>
      </a:defRPr>
    </a:lvl8pPr>
    <a:lvl9pPr indent="1828800" latinLnBrk="0">
      <a:defRPr sz="1200">
        <a:latin typeface="+mn-lt"/>
        <a:ea typeface="+mn-ea"/>
        <a:cs typeface="+mn-cs"/>
        <a:sym typeface="Helvetica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1"/>
          <p:cNvSpPr/>
          <p:nvPr/>
        </p:nvSpPr>
        <p:spPr>
          <a:xfrm>
            <a:off x="8693622" y="1066231"/>
            <a:ext cx="2388359" cy="4725538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4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8958354" y="1279478"/>
            <a:ext cx="2441160" cy="4299045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45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6061881" y="-1"/>
            <a:ext cx="2441160" cy="3330056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46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6061881" y="3527945"/>
            <a:ext cx="2441160" cy="3330056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icture Placeholder 8"/>
          <p:cNvSpPr>
            <a:spLocks noGrp="1"/>
          </p:cNvSpPr>
          <p:nvPr>
            <p:ph type="pic" idx="13"/>
          </p:nvPr>
        </p:nvSpPr>
        <p:spPr>
          <a:xfrm>
            <a:off x="3832850" y="-2"/>
            <a:ext cx="8359150" cy="5731530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134" name="Shape 134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Rectangle 1"/>
          <p:cNvSpPr/>
          <p:nvPr/>
        </p:nvSpPr>
        <p:spPr>
          <a:xfrm>
            <a:off x="6782937" y="-1"/>
            <a:ext cx="3643954" cy="2101757"/>
          </a:xfrm>
          <a:prstGeom prst="rect">
            <a:avLst/>
          </a:prstGeom>
          <a:solidFill>
            <a:srgbClr val="F2F2F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50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8325133" y="2346505"/>
            <a:ext cx="2769814" cy="4511496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151" name="Picture Placeholder 5"/>
          <p:cNvSpPr>
            <a:spLocks noGrp="1"/>
          </p:cNvSpPr>
          <p:nvPr>
            <p:ph type="pic" sz="quarter" idx="14"/>
          </p:nvPr>
        </p:nvSpPr>
        <p:spPr>
          <a:xfrm>
            <a:off x="3875964" y="1228298"/>
            <a:ext cx="4136864" cy="2920621"/>
          </a:xfrm>
          <a:prstGeom prst="rect">
            <a:avLst/>
          </a:prstGeom>
          <a:effectLst>
            <a:outerShdw blurRad="381000" dist="304800" dir="18900000" rotWithShape="0">
              <a:srgbClr val="000000">
                <a:alpha val="25000"/>
              </a:srgbClr>
            </a:outerShdw>
          </a:effectLst>
        </p:spPr>
        <p:txBody>
          <a:bodyPr lIns="91439" rIns="91439"/>
          <a:lstStyle/>
          <a:p>
            <a:endParaRPr/>
          </a:p>
        </p:txBody>
      </p:sp>
      <p:sp>
        <p:nvSpPr>
          <p:cNvPr id="152" name="Shape 152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Picture Placeholder 5"/>
          <p:cNvSpPr>
            <a:spLocks noGrp="1"/>
          </p:cNvSpPr>
          <p:nvPr>
            <p:ph type="pic" sz="half" idx="13"/>
          </p:nvPr>
        </p:nvSpPr>
        <p:spPr>
          <a:xfrm>
            <a:off x="-1" y="1146411"/>
            <a:ext cx="6810235" cy="2975214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160" name="Picture Placeholder 5"/>
          <p:cNvSpPr>
            <a:spLocks noGrp="1"/>
          </p:cNvSpPr>
          <p:nvPr>
            <p:ph type="pic" sz="quarter" idx="14"/>
          </p:nvPr>
        </p:nvSpPr>
        <p:spPr>
          <a:xfrm>
            <a:off x="1282889" y="4380931"/>
            <a:ext cx="2347413" cy="2477069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161" name="Shape 161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Picture Placeholder 2"/>
          <p:cNvSpPr>
            <a:spLocks noGrp="1"/>
          </p:cNvSpPr>
          <p:nvPr>
            <p:ph type="pic" sz="half" idx="13"/>
          </p:nvPr>
        </p:nvSpPr>
        <p:spPr>
          <a:xfrm>
            <a:off x="5707324" y="948947"/>
            <a:ext cx="4960108" cy="4960107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169" name="Shape 169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Picture Placeholder 9"/>
          <p:cNvSpPr>
            <a:spLocks noGrp="1"/>
          </p:cNvSpPr>
          <p:nvPr>
            <p:ph type="pic" sz="half" idx="13"/>
          </p:nvPr>
        </p:nvSpPr>
        <p:spPr>
          <a:xfrm>
            <a:off x="1064523" y="0"/>
            <a:ext cx="4831308" cy="6858000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177" name="Shape 177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Picture Placeholder 9"/>
          <p:cNvSpPr>
            <a:spLocks noGrp="1"/>
          </p:cNvSpPr>
          <p:nvPr>
            <p:ph type="pic" sz="half" idx="13"/>
          </p:nvPr>
        </p:nvSpPr>
        <p:spPr>
          <a:xfrm>
            <a:off x="6136987" y="1294945"/>
            <a:ext cx="4999586" cy="4327933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185" name="Shape 185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Picture Placeholder 5"/>
          <p:cNvSpPr>
            <a:spLocks noGrp="1"/>
          </p:cNvSpPr>
          <p:nvPr>
            <p:ph type="pic" idx="13"/>
          </p:nvPr>
        </p:nvSpPr>
        <p:spPr>
          <a:xfrm>
            <a:off x="6196083" y="-13648"/>
            <a:ext cx="5995918" cy="6871649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193" name="Shape 193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Picture Placeholder 4"/>
          <p:cNvSpPr>
            <a:spLocks noGrp="1"/>
          </p:cNvSpPr>
          <p:nvPr>
            <p:ph type="pic" sz="half" idx="13"/>
          </p:nvPr>
        </p:nvSpPr>
        <p:spPr>
          <a:xfrm>
            <a:off x="764273" y="844079"/>
            <a:ext cx="6414449" cy="5169842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201" name="Shape 201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Freeform 12"/>
          <p:cNvSpPr/>
          <p:nvPr/>
        </p:nvSpPr>
        <p:spPr>
          <a:xfrm>
            <a:off x="-1" y="561833"/>
            <a:ext cx="9751328" cy="26203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0149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F2F2F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09" name="Picture Placeholder 6"/>
          <p:cNvSpPr>
            <a:spLocks noGrp="1"/>
          </p:cNvSpPr>
          <p:nvPr>
            <p:ph type="pic" sz="half" idx="13"/>
          </p:nvPr>
        </p:nvSpPr>
        <p:spPr>
          <a:xfrm>
            <a:off x="709683" y="1214652"/>
            <a:ext cx="10772635" cy="2620371"/>
          </a:xfrm>
          <a:prstGeom prst="rect">
            <a:avLst/>
          </a:prstGeom>
          <a:effectLst>
            <a:outerShdw blurRad="381000" dist="190500" dir="13500000" rotWithShape="0">
              <a:srgbClr val="000000">
                <a:alpha val="25000"/>
              </a:srgbClr>
            </a:outerShdw>
          </a:effectLst>
        </p:spPr>
        <p:txBody>
          <a:bodyPr lIns="91439" rIns="91439"/>
          <a:lstStyle/>
          <a:p>
            <a:endParaRPr/>
          </a:p>
        </p:txBody>
      </p:sp>
      <p:sp>
        <p:nvSpPr>
          <p:cNvPr id="210" name="Shape 210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Rectangle 2"/>
          <p:cNvSpPr/>
          <p:nvPr/>
        </p:nvSpPr>
        <p:spPr>
          <a:xfrm>
            <a:off x="630641" y="532263"/>
            <a:ext cx="10930719" cy="5991368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ffectLst>
            <a:outerShdw blurRad="381000" rotWithShape="0">
              <a:srgbClr val="000000">
                <a:alpha val="25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28" name="Picture Placeholder 6"/>
          <p:cNvSpPr>
            <a:spLocks noGrp="1"/>
          </p:cNvSpPr>
          <p:nvPr>
            <p:ph type="pic" sz="half" idx="13"/>
          </p:nvPr>
        </p:nvSpPr>
        <p:spPr>
          <a:xfrm>
            <a:off x="6296166" y="532262"/>
            <a:ext cx="5265194" cy="5991368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229" name="Shape 229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Freeform 2"/>
          <p:cNvSpPr/>
          <p:nvPr/>
        </p:nvSpPr>
        <p:spPr>
          <a:xfrm>
            <a:off x="7014950" y="0"/>
            <a:ext cx="5177052" cy="44218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364" y="0"/>
                </a:moveTo>
                <a:lnTo>
                  <a:pt x="21600" y="0"/>
                </a:lnTo>
                <a:lnTo>
                  <a:pt x="21600" y="6512"/>
                </a:lnTo>
                <a:lnTo>
                  <a:pt x="13662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F2F2F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5" name="Picture Placeholder 7"/>
          <p:cNvSpPr>
            <a:spLocks noGrp="1"/>
          </p:cNvSpPr>
          <p:nvPr>
            <p:ph type="pic" sz="half" idx="13"/>
          </p:nvPr>
        </p:nvSpPr>
        <p:spPr>
          <a:xfrm>
            <a:off x="6509983" y="1103762"/>
            <a:ext cx="4391083" cy="4650477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1521400" y="3425588"/>
            <a:ext cx="4401728" cy="2515358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237" name="Picture Placeholder 4"/>
          <p:cNvSpPr>
            <a:spLocks noGrp="1"/>
          </p:cNvSpPr>
          <p:nvPr>
            <p:ph type="pic" sz="quarter" idx="14"/>
          </p:nvPr>
        </p:nvSpPr>
        <p:spPr>
          <a:xfrm>
            <a:off x="6273096" y="3425587"/>
            <a:ext cx="4401729" cy="2515358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238" name="Shape 238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0" y="3562063"/>
            <a:ext cx="4112525" cy="2497541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246" name="Picture Placeholder 13"/>
          <p:cNvSpPr>
            <a:spLocks noGrp="1"/>
          </p:cNvSpPr>
          <p:nvPr>
            <p:ph type="pic" sz="quarter" idx="14"/>
          </p:nvPr>
        </p:nvSpPr>
        <p:spPr>
          <a:xfrm>
            <a:off x="3700817" y="3562065"/>
            <a:ext cx="3564342" cy="2497541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247" name="Picture Placeholder 15"/>
          <p:cNvSpPr>
            <a:spLocks noGrp="1"/>
          </p:cNvSpPr>
          <p:nvPr>
            <p:ph type="pic" sz="quarter" idx="15"/>
          </p:nvPr>
        </p:nvSpPr>
        <p:spPr>
          <a:xfrm>
            <a:off x="3048000" y="791568"/>
            <a:ext cx="3564341" cy="2497541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248" name="Picture Placeholder 21"/>
          <p:cNvSpPr>
            <a:spLocks noGrp="1"/>
          </p:cNvSpPr>
          <p:nvPr>
            <p:ph type="pic" sz="quarter" idx="16"/>
          </p:nvPr>
        </p:nvSpPr>
        <p:spPr>
          <a:xfrm>
            <a:off x="6209729" y="791568"/>
            <a:ext cx="5982271" cy="2497541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249" name="Shape 249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Picture Placeholder 8"/>
          <p:cNvSpPr>
            <a:spLocks noGrp="1"/>
          </p:cNvSpPr>
          <p:nvPr>
            <p:ph type="pic" sz="half" idx="13"/>
          </p:nvPr>
        </p:nvSpPr>
        <p:spPr>
          <a:xfrm>
            <a:off x="6810233" y="796687"/>
            <a:ext cx="4339990" cy="5264625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265" name="Shape 265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Picture Placeholder 8"/>
          <p:cNvSpPr>
            <a:spLocks noGrp="1"/>
          </p:cNvSpPr>
          <p:nvPr>
            <p:ph type="pic" idx="13"/>
          </p:nvPr>
        </p:nvSpPr>
        <p:spPr>
          <a:xfrm>
            <a:off x="-1" y="0"/>
            <a:ext cx="12192001" cy="6858000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273" name="Shape 273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5486400" y="-1"/>
            <a:ext cx="3835021" cy="3930557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281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7906602" y="2927444"/>
            <a:ext cx="3835022" cy="3930556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282" name="Shape 282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Rectangle 4"/>
          <p:cNvSpPr/>
          <p:nvPr/>
        </p:nvSpPr>
        <p:spPr>
          <a:xfrm>
            <a:off x="3234520" y="3115099"/>
            <a:ext cx="7574509" cy="2838736"/>
          </a:xfrm>
          <a:prstGeom prst="rect">
            <a:avLst/>
          </a:prstGeom>
          <a:solidFill>
            <a:srgbClr val="F2F2F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90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1419368" y="3384644"/>
            <a:ext cx="3944203" cy="2299648"/>
          </a:xfrm>
          <a:prstGeom prst="rect">
            <a:avLst/>
          </a:prstGeom>
          <a:effectLst>
            <a:outerShdw blurRad="381000" dist="254000" rotWithShape="0">
              <a:srgbClr val="000000">
                <a:alpha val="25000"/>
              </a:srgbClr>
            </a:outerShdw>
          </a:effectLst>
        </p:spPr>
        <p:txBody>
          <a:bodyPr lIns="91439" rIns="91439"/>
          <a:lstStyle/>
          <a:p>
            <a:endParaRPr/>
          </a:p>
        </p:txBody>
      </p:sp>
      <p:sp>
        <p:nvSpPr>
          <p:cNvPr id="291" name="Shape 291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Picture Placeholder 4"/>
          <p:cNvSpPr>
            <a:spLocks noGrp="1"/>
          </p:cNvSpPr>
          <p:nvPr>
            <p:ph type="pic" idx="13"/>
          </p:nvPr>
        </p:nvSpPr>
        <p:spPr>
          <a:xfrm>
            <a:off x="0" y="0"/>
            <a:ext cx="12192001" cy="6858001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299" name="Shape 299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1808327" y="2535072"/>
            <a:ext cx="2975213" cy="1787857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307" name="Picture Placeholder 13"/>
          <p:cNvSpPr>
            <a:spLocks noGrp="1"/>
          </p:cNvSpPr>
          <p:nvPr>
            <p:ph type="pic" sz="quarter" idx="14"/>
          </p:nvPr>
        </p:nvSpPr>
        <p:spPr>
          <a:xfrm>
            <a:off x="4608393" y="2535070"/>
            <a:ext cx="2975213" cy="1787858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308" name="Picture Placeholder 14"/>
          <p:cNvSpPr>
            <a:spLocks noGrp="1"/>
          </p:cNvSpPr>
          <p:nvPr>
            <p:ph type="pic" sz="quarter" idx="15"/>
          </p:nvPr>
        </p:nvSpPr>
        <p:spPr>
          <a:xfrm>
            <a:off x="7408460" y="2535070"/>
            <a:ext cx="2975213" cy="1787858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309" name="Shape 309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Freeform 3"/>
          <p:cNvSpPr/>
          <p:nvPr/>
        </p:nvSpPr>
        <p:spPr>
          <a:xfrm>
            <a:off x="6719247" y="0"/>
            <a:ext cx="5472753" cy="428539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364" y="0"/>
                </a:moveTo>
                <a:lnTo>
                  <a:pt x="21600" y="0"/>
                </a:lnTo>
                <a:lnTo>
                  <a:pt x="21600" y="6512"/>
                </a:lnTo>
                <a:lnTo>
                  <a:pt x="13662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F2F2F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17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6719248" y="2265528"/>
            <a:ext cx="3480180" cy="2169996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318" name="Parallelogram 1"/>
          <p:cNvSpPr/>
          <p:nvPr/>
        </p:nvSpPr>
        <p:spPr>
          <a:xfrm>
            <a:off x="5101988" y="5513696"/>
            <a:ext cx="4353636" cy="13443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4444" y="0"/>
                </a:lnTo>
                <a:lnTo>
                  <a:pt x="21600" y="0"/>
                </a:lnTo>
                <a:lnTo>
                  <a:pt x="17156" y="21600"/>
                </a:lnTo>
                <a:close/>
              </a:path>
            </a:pathLst>
          </a:custGeom>
          <a:solidFill>
            <a:srgbClr val="F2F2F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19" name="Shape 319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Freeform 10"/>
          <p:cNvSpPr/>
          <p:nvPr/>
        </p:nvSpPr>
        <p:spPr>
          <a:xfrm>
            <a:off x="-1" y="0"/>
            <a:ext cx="3889613" cy="6858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14487" y="0"/>
                </a:lnTo>
                <a:lnTo>
                  <a:pt x="21600" y="16522"/>
                </a:lnTo>
                <a:lnTo>
                  <a:pt x="19414" y="21600"/>
                </a:lnTo>
                <a:lnTo>
                  <a:pt x="4927" y="21600"/>
                </a:lnTo>
                <a:lnTo>
                  <a:pt x="7113" y="16522"/>
                </a:lnTo>
                <a:close/>
              </a:path>
            </a:pathLst>
          </a:custGeom>
          <a:solidFill>
            <a:srgbClr val="F2F2F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27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153361" y="2338273"/>
            <a:ext cx="3251151" cy="2424797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328" name="Shape 328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icture Placeholder 5"/>
          <p:cNvSpPr>
            <a:spLocks noGrp="1"/>
          </p:cNvSpPr>
          <p:nvPr>
            <p:ph type="pic" idx="13"/>
          </p:nvPr>
        </p:nvSpPr>
        <p:spPr>
          <a:xfrm>
            <a:off x="-1" y="-1"/>
            <a:ext cx="12192001" cy="6858002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Rectangle 7"/>
          <p:cNvSpPr/>
          <p:nvPr/>
        </p:nvSpPr>
        <p:spPr>
          <a:xfrm>
            <a:off x="8229600" y="0"/>
            <a:ext cx="3962400" cy="6858000"/>
          </a:xfrm>
          <a:prstGeom prst="rect">
            <a:avLst/>
          </a:prstGeom>
          <a:solidFill>
            <a:srgbClr val="F2F2F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36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7137779" y="1719397"/>
            <a:ext cx="2101756" cy="3644174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33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8931195" y="2611135"/>
            <a:ext cx="1459614" cy="2617785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338" name="Shape 338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Diagonal Stripe 1"/>
          <p:cNvSpPr/>
          <p:nvPr/>
        </p:nvSpPr>
        <p:spPr>
          <a:xfrm flipV="1">
            <a:off x="0" y="1583140"/>
            <a:ext cx="7438029" cy="527486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lnTo>
                  <a:pt x="10800" y="0"/>
                </a:lnTo>
                <a:lnTo>
                  <a:pt x="21600" y="0"/>
                </a:lnTo>
                <a:lnTo>
                  <a:pt x="0" y="21600"/>
                </a:lnTo>
                <a:close/>
              </a:path>
            </a:pathLst>
          </a:custGeom>
          <a:solidFill>
            <a:srgbClr val="F2F2F2"/>
          </a:solidFill>
          <a:ln w="12700">
            <a:miter lim="400000"/>
          </a:ln>
        </p:spPr>
        <p:txBody>
          <a:bodyPr lIns="45719" rIns="45719" anchor="ctr"/>
          <a:lstStyle/>
          <a:p>
            <a:pPr algn="ctr"/>
            <a:endParaRPr/>
          </a:p>
        </p:txBody>
      </p:sp>
      <p:sp>
        <p:nvSpPr>
          <p:cNvPr id="346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2985054" y="2470341"/>
            <a:ext cx="1610702" cy="1948260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347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119104" y="3760230"/>
            <a:ext cx="878125" cy="1062155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348" name="Shape 348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Freeform 3"/>
          <p:cNvSpPr/>
          <p:nvPr/>
        </p:nvSpPr>
        <p:spPr>
          <a:xfrm flipH="1" flipV="1">
            <a:off x="8024883" y="-2"/>
            <a:ext cx="3889613" cy="6858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14487" y="0"/>
                </a:lnTo>
                <a:lnTo>
                  <a:pt x="21600" y="16522"/>
                </a:lnTo>
                <a:lnTo>
                  <a:pt x="19414" y="21600"/>
                </a:lnTo>
                <a:lnTo>
                  <a:pt x="4927" y="21600"/>
                </a:lnTo>
                <a:lnTo>
                  <a:pt x="7113" y="16522"/>
                </a:lnTo>
                <a:close/>
              </a:path>
            </a:pathLst>
          </a:custGeom>
          <a:solidFill>
            <a:srgbClr val="F2F2F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56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6902091" y="1536508"/>
            <a:ext cx="2856058" cy="3799766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357" name="Shape 357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Shape 371"/>
          <p:cNvSpPr txBox="1">
            <a:spLocks noGrp="1"/>
          </p:cNvSpPr>
          <p:nvPr>
            <p:ph type="title" hasCustomPrompt="1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372" name="Shape 372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73" name="Shape 373"/>
          <p:cNvSpPr txBox="1">
            <a:spLocks noGrp="1"/>
          </p:cNvSpPr>
          <p:nvPr>
            <p:ph type="sldNum" sz="quarter" idx="2"/>
          </p:nvPr>
        </p:nvSpPr>
        <p:spPr>
          <a:xfrm>
            <a:off x="0" y="0"/>
            <a:ext cx="358413" cy="370840"/>
          </a:xfrm>
          <a:prstGeom prst="rect">
            <a:avLst/>
          </a:prstGeom>
        </p:spPr>
        <p:txBody>
          <a:bodyPr anchor="t"/>
          <a:lstStyle>
            <a:lvl1pPr algn="l">
              <a:defRPr sz="1800"/>
            </a:lvl1pPr>
          </a:lstStyle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FDB1449C-65A3-4787-C6A5-DB96C59991AD}"/>
              </a:ext>
            </a:extLst>
          </p:cNvPr>
          <p:cNvSpPr/>
          <p:nvPr/>
        </p:nvSpPr>
        <p:spPr>
          <a:xfrm>
            <a:off x="609600" y="1411288"/>
            <a:ext cx="10972800" cy="17462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zh-CN" altLang="en-US" sz="1800">
              <a:solidFill>
                <a:srgbClr val="FFFFFF"/>
              </a:solidFill>
              <a:latin typeface="Franklin Gothic Book" panose="020B0503020102020204" pitchFamily="34" charset="0"/>
              <a:ea typeface="宋体" panose="02010600030101010101" pitchFamily="2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2DF1C821-7ADC-7730-5609-532A260EF81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7367" y="6400801"/>
            <a:ext cx="4267200" cy="284163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D8756E7E-5322-3B40-1C0C-21E5ACA27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07767" y="6400801"/>
            <a:ext cx="4978400" cy="284163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D5A25B18-68D6-13F7-421C-AB718A327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57718" y="6217851"/>
            <a:ext cx="279882" cy="276999"/>
          </a:xfrm>
        </p:spPr>
        <p:txBody>
          <a:bodyPr/>
          <a:lstStyle>
            <a:lvl1pPr>
              <a:defRPr/>
            </a:lvl1pPr>
          </a:lstStyle>
          <a:p>
            <a:fld id="{40A7F133-320D-4CEA-82BA-CB0EDB2ED427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9632157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479295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731694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1228297" y="2866029"/>
            <a:ext cx="3616657" cy="3991971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81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4178489" y="3944203"/>
            <a:ext cx="3477904" cy="2913797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6209731" y="0"/>
            <a:ext cx="3616657" cy="3991970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90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8575344" y="2866029"/>
            <a:ext cx="3616656" cy="3991971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91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5554638" y="4258100"/>
            <a:ext cx="3302759" cy="2599900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1787856" y="1319514"/>
            <a:ext cx="3562067" cy="3593680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100" name="Shape 100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icture Placeholder 13"/>
          <p:cNvSpPr>
            <a:spLocks noGrp="1"/>
          </p:cNvSpPr>
          <p:nvPr>
            <p:ph type="pic" sz="half" idx="13"/>
          </p:nvPr>
        </p:nvSpPr>
        <p:spPr>
          <a:xfrm>
            <a:off x="8707271" y="794983"/>
            <a:ext cx="3484729" cy="5268037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108" name="Picture Placeholder 19"/>
          <p:cNvSpPr>
            <a:spLocks noGrp="1"/>
          </p:cNvSpPr>
          <p:nvPr>
            <p:ph type="pic" sz="quarter" idx="14"/>
          </p:nvPr>
        </p:nvSpPr>
        <p:spPr>
          <a:xfrm>
            <a:off x="6063019" y="1495284"/>
            <a:ext cx="3867434" cy="3867433"/>
          </a:xfrm>
          <a:prstGeom prst="rect">
            <a:avLst/>
          </a:prstGeom>
          <a:effectLst>
            <a:outerShdw blurRad="381000" dist="190500" rotWithShape="0">
              <a:srgbClr val="000000">
                <a:alpha val="25000"/>
              </a:srgbClr>
            </a:outerShdw>
          </a:effectLst>
        </p:spPr>
        <p:txBody>
          <a:bodyPr lIns="91439" rIns="91439"/>
          <a:lstStyle/>
          <a:p>
            <a:endParaRPr/>
          </a:p>
        </p:txBody>
      </p:sp>
      <p:sp>
        <p:nvSpPr>
          <p:cNvPr id="109" name="Shape 109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Freeform 13"/>
          <p:cNvSpPr/>
          <p:nvPr/>
        </p:nvSpPr>
        <p:spPr>
          <a:xfrm>
            <a:off x="1926607" y="4387753"/>
            <a:ext cx="10265393" cy="19106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05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F2F2F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17" name="Picture Placeholder 12"/>
          <p:cNvSpPr>
            <a:spLocks noGrp="1"/>
          </p:cNvSpPr>
          <p:nvPr>
            <p:ph type="pic" sz="half" idx="13"/>
          </p:nvPr>
        </p:nvSpPr>
        <p:spPr>
          <a:xfrm>
            <a:off x="1269241" y="3125336"/>
            <a:ext cx="10099345" cy="2743202"/>
          </a:xfrm>
          <a:prstGeom prst="rect">
            <a:avLst/>
          </a:prstGeom>
          <a:effectLst>
            <a:outerShdw blurRad="444500" dist="228600" dir="2700000" rotWithShape="0">
              <a:srgbClr val="000000">
                <a:alpha val="25000"/>
              </a:srgbClr>
            </a:outerShdw>
          </a:effectLst>
        </p:spPr>
        <p:txBody>
          <a:bodyPr lIns="91439" rIns="91439"/>
          <a:lstStyle/>
          <a:p>
            <a:endParaRPr/>
          </a:p>
        </p:txBody>
      </p:sp>
      <p:sp>
        <p:nvSpPr>
          <p:cNvPr id="118" name="Shape 118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icture Placeholder 12"/>
          <p:cNvSpPr>
            <a:spLocks noGrp="1"/>
          </p:cNvSpPr>
          <p:nvPr>
            <p:ph type="pic" idx="13"/>
          </p:nvPr>
        </p:nvSpPr>
        <p:spPr>
          <a:xfrm>
            <a:off x="0" y="-1"/>
            <a:ext cx="5827595" cy="6553201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126" name="Shape 126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image" Target="../media/image1.gif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7C8E1"/>
            </a:gs>
            <a:gs pos="62000">
              <a:srgbClr val="ADE9F8">
                <a:alpha val="0"/>
              </a:srgbClr>
            </a:gs>
            <a:gs pos="24000">
              <a:srgbClr val="BADAEB">
                <a:alpha val="65000"/>
              </a:srgbClr>
            </a:gs>
            <a:gs pos="0">
              <a:srgbClr val="4692DC">
                <a:alpha val="60000"/>
              </a:srgbClr>
            </a:gs>
          </a:gsLst>
          <a:lin ang="1818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>
            <a:spLocks noGrp="1"/>
          </p:cNvSpPr>
          <p:nvPr>
            <p:ph type="title"/>
          </p:nvPr>
        </p:nvSpPr>
        <p:spPr>
          <a:xfrm>
            <a:off x="609600" y="92074"/>
            <a:ext cx="10972800" cy="1508126"/>
          </a:xfrm>
          <a:prstGeom prst="rect">
            <a:avLst/>
          </a:prstGeom>
          <a:ln w="12700">
            <a:miter lim="400000"/>
          </a:ln>
        </p:spPr>
        <p:txBody>
          <a:bodyPr lIns="45719" rIns="45719" anchor="ctr"/>
          <a:lstStyle/>
          <a:p>
            <a:r>
              <a:t>Title Text</a:t>
            </a:r>
          </a:p>
        </p:txBody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10972800" cy="5257800"/>
          </a:xfrm>
          <a:prstGeom prst="rect">
            <a:avLst/>
          </a:prstGeom>
          <a:ln w="12700">
            <a:miter lim="400000"/>
          </a:ln>
        </p:spPr>
        <p:txBody>
          <a:bodyPr lIns="45719" rIns="45719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hape 4"/>
          <p:cNvSpPr txBox="1">
            <a:spLocks noGrp="1"/>
          </p:cNvSpPr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/>
            </a:lvl1pPr>
          </a:lstStyle>
          <a:p>
            <a:fld id="{86CB4B4D-7CA3-9044-876B-883B54F8677D}" type="slidenum">
              <a:rPr/>
              <a:t>‹#›</a:t>
            </a:fld>
            <a:endParaRPr/>
          </a:p>
        </p:txBody>
      </p:sp>
      <p:pic>
        <p:nvPicPr>
          <p:cNvPr id="5" name="图片 4" descr="图片包含 徽标&#10;&#10;描述已自动生成">
            <a:extLst>
              <a:ext uri="{FF2B5EF4-FFF2-40B4-BE49-F238E27FC236}">
                <a16:creationId xmlns:a16="http://schemas.microsoft.com/office/drawing/2014/main" id="{83164426-87FC-82DE-B0E4-88D1435B894C}"/>
              </a:ext>
            </a:extLst>
          </p:cNvPr>
          <p:cNvPicPr>
            <a:picLocks noChangeAspect="1"/>
          </p:cNvPicPr>
          <p:nvPr userDrawn="1"/>
        </p:nvPicPr>
        <p:blipFill>
          <a:blip r:embed="rId3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34" y="7633"/>
            <a:ext cx="572221" cy="540055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95670294-9C8D-D59F-BA0F-DC3F783AC200}"/>
              </a:ext>
            </a:extLst>
          </p:cNvPr>
          <p:cNvSpPr txBox="1"/>
          <p:nvPr userDrawn="1"/>
        </p:nvSpPr>
        <p:spPr>
          <a:xfrm>
            <a:off x="674255" y="92995"/>
            <a:ext cx="2687782" cy="36933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zh-CN" altLang="en-U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方正舒体" panose="02010601030101010101" pitchFamily="2" charset="-122"/>
                <a:ea typeface="方正舒体" panose="02010601030101010101" pitchFamily="2" charset="-122"/>
                <a:sym typeface="Helvetica"/>
              </a:rPr>
              <a:t>私立华联学院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5" r:id="rId11"/>
    <p:sldLayoutId id="2147483666" r:id="rId12"/>
    <p:sldLayoutId id="2147483667" r:id="rId13"/>
    <p:sldLayoutId id="2147483668" r:id="rId14"/>
    <p:sldLayoutId id="2147483669" r:id="rId15"/>
    <p:sldLayoutId id="2147483670" r:id="rId16"/>
    <p:sldLayoutId id="2147483671" r:id="rId17"/>
    <p:sldLayoutId id="2147483672" r:id="rId18"/>
    <p:sldLayoutId id="2147483674" r:id="rId19"/>
    <p:sldLayoutId id="2147483675" r:id="rId20"/>
    <p:sldLayoutId id="2147483676" r:id="rId21"/>
    <p:sldLayoutId id="2147483678" r:id="rId22"/>
    <p:sldLayoutId id="2147483679" r:id="rId23"/>
    <p:sldLayoutId id="2147483680" r:id="rId24"/>
    <p:sldLayoutId id="2147483681" r:id="rId25"/>
    <p:sldLayoutId id="2147483682" r:id="rId26"/>
    <p:sldLayoutId id="2147483683" r:id="rId27"/>
    <p:sldLayoutId id="2147483684" r:id="rId28"/>
    <p:sldLayoutId id="2147483685" r:id="rId29"/>
    <p:sldLayoutId id="2147483686" r:id="rId30"/>
    <p:sldLayoutId id="2147483687" r:id="rId31"/>
    <p:sldLayoutId id="2147483688" r:id="rId32"/>
    <p:sldLayoutId id="2147483690" r:id="rId33"/>
    <p:sldLayoutId id="2147483692" r:id="rId34"/>
    <p:sldLayoutId id="2147483693" r:id="rId35"/>
    <p:sldLayoutId id="2147483694" r:id="rId36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 panose="020B0604020202020204"/>
        <a:buChar char="•"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 panose="020B0604020202020204"/>
        <a:buChar char="•"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2pPr>
      <a:lvl3pPr marL="1234440" marR="0" indent="-32004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 panose="020B0604020202020204"/>
        <a:buChar char="•"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 panose="020B0604020202020204"/>
        <a:buChar char="•"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 panose="020B0604020202020204"/>
        <a:buChar char="•"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 panose="020B0604020202020204"/>
        <a:buChar char="•"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 panose="020B0604020202020204"/>
        <a:buChar char="•"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 panose="020B0604020202020204"/>
        <a:buChar char="•"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 panose="020B0604020202020204"/>
        <a:buChar char="•"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.xml"/><Relationship Id="rId3" Type="http://schemas.openxmlformats.org/officeDocument/2006/relationships/tags" Target="../tags/tag4.xml"/><Relationship Id="rId7" Type="http://schemas.openxmlformats.org/officeDocument/2006/relationships/tags" Target="../tags/tag8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tags" Target="../tags/tag7.xml"/><Relationship Id="rId5" Type="http://schemas.openxmlformats.org/officeDocument/2006/relationships/tags" Target="../tags/tag6.xml"/><Relationship Id="rId4" Type="http://schemas.openxmlformats.org/officeDocument/2006/relationships/tags" Target="../tags/tag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35.x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3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70DAF9CF-5DE8-728C-5441-3AA65E7CC6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58156" y="3862138"/>
            <a:ext cx="8675688" cy="990600"/>
          </a:xfrm>
        </p:spPr>
        <p:txBody>
          <a:bodyPr/>
          <a:lstStyle/>
          <a:p>
            <a:pPr algn="ctr" eaLnBrk="1" hangingPunct="1"/>
            <a:r>
              <a:rPr lang="zh-CN" altLang="en-US" sz="40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轴测投影图</a:t>
            </a: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1B71E0E3-E845-C944-D246-695415B57313}"/>
              </a:ext>
            </a:extLst>
          </p:cNvPr>
          <p:cNvSpPr/>
          <p:nvPr/>
        </p:nvSpPr>
        <p:spPr>
          <a:xfrm>
            <a:off x="3368330" y="642938"/>
            <a:ext cx="545534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sz="4800" b="1" dirty="0">
                <a:latin typeface="宋体" pitchFamily="2" charset="-122"/>
                <a:ea typeface="宋体" pitchFamily="2" charset="-122"/>
                <a:cs typeface="+mj-cs"/>
              </a:rPr>
              <a:t>机械制图与</a:t>
            </a:r>
            <a:r>
              <a:rPr lang="en-US" altLang="zh-CN" sz="4800" b="1" dirty="0">
                <a:latin typeface="宋体" pitchFamily="2" charset="-122"/>
                <a:ea typeface="宋体" pitchFamily="2" charset="-122"/>
                <a:cs typeface="+mj-cs"/>
              </a:rPr>
              <a:t>AUTOCAD</a:t>
            </a:r>
            <a:endParaRPr lang="zh-CN" altLang="en-US" sz="4800" b="1" dirty="0">
              <a:latin typeface="宋体" pitchFamily="2" charset="-122"/>
              <a:ea typeface="宋体" pitchFamily="2" charset="-122"/>
              <a:cs typeface="+mj-cs"/>
            </a:endParaRPr>
          </a:p>
        </p:txBody>
      </p:sp>
      <p:sp>
        <p:nvSpPr>
          <p:cNvPr id="7" name="矩形: 圆角 6">
            <a:extLst>
              <a:ext uri="{FF2B5EF4-FFF2-40B4-BE49-F238E27FC236}">
                <a16:creationId xmlns:a16="http://schemas.microsoft.com/office/drawing/2014/main" id="{8DC365B8-D9D6-D58F-C9A3-EA99578441BB}"/>
              </a:ext>
            </a:extLst>
          </p:cNvPr>
          <p:cNvSpPr/>
          <p:nvPr/>
        </p:nvSpPr>
        <p:spPr>
          <a:xfrm>
            <a:off x="5238750" y="2710678"/>
            <a:ext cx="1714500" cy="730088"/>
          </a:xfrm>
          <a:prstGeom prst="roundRect">
            <a:avLst/>
          </a:prstGeom>
          <a:noFill/>
          <a:ln w="57150">
            <a:solidFill>
              <a:srgbClr val="1A61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2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第五章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>
            <a:extLst>
              <a:ext uri="{FF2B5EF4-FFF2-40B4-BE49-F238E27FC236}">
                <a16:creationId xmlns:a16="http://schemas.microsoft.com/office/drawing/2014/main" id="{37045536-32ED-60A9-6819-A14F380A4760}"/>
              </a:ext>
            </a:extLst>
          </p:cNvPr>
          <p:cNvGrpSpPr/>
          <p:nvPr/>
        </p:nvGrpSpPr>
        <p:grpSpPr>
          <a:xfrm>
            <a:off x="2817812" y="2294896"/>
            <a:ext cx="6517213" cy="684609"/>
            <a:chOff x="1382851" y="1884777"/>
            <a:chExt cx="4138612" cy="912812"/>
          </a:xfrm>
        </p:grpSpPr>
        <p:sp>
          <p:nvSpPr>
            <p:cNvPr id="9" name="MH_SubTitle_1">
              <a:extLst>
                <a:ext uri="{FF2B5EF4-FFF2-40B4-BE49-F238E27FC236}">
                  <a16:creationId xmlns:a16="http://schemas.microsoft.com/office/drawing/2014/main" id="{6EC85B4E-5353-FA52-518E-6C0B5C3AF3BF}"/>
                </a:ext>
              </a:extLst>
            </p:cNvPr>
            <p:cNvSpPr/>
            <p:nvPr>
              <p:custDataLst>
                <p:tags r:id="rId6"/>
              </p:custDataLst>
            </p:nvPr>
          </p:nvSpPr>
          <p:spPr>
            <a:xfrm>
              <a:off x="2233751" y="1919702"/>
              <a:ext cx="3287712" cy="838200"/>
            </a:xfrm>
            <a:custGeom>
              <a:avLst/>
              <a:gdLst>
                <a:gd name="connsiteX0" fmla="*/ 122108 w 732631"/>
                <a:gd name="connsiteY0" fmla="*/ 0 h 5307012"/>
                <a:gd name="connsiteX1" fmla="*/ 610523 w 732631"/>
                <a:gd name="connsiteY1" fmla="*/ 0 h 5307012"/>
                <a:gd name="connsiteX2" fmla="*/ 732631 w 732631"/>
                <a:gd name="connsiteY2" fmla="*/ 122108 h 5307012"/>
                <a:gd name="connsiteX3" fmla="*/ 732631 w 732631"/>
                <a:gd name="connsiteY3" fmla="*/ 5307012 h 5307012"/>
                <a:gd name="connsiteX4" fmla="*/ 732631 w 732631"/>
                <a:gd name="connsiteY4" fmla="*/ 5307012 h 5307012"/>
                <a:gd name="connsiteX5" fmla="*/ 0 w 732631"/>
                <a:gd name="connsiteY5" fmla="*/ 5307012 h 5307012"/>
                <a:gd name="connsiteX6" fmla="*/ 0 w 732631"/>
                <a:gd name="connsiteY6" fmla="*/ 5307012 h 5307012"/>
                <a:gd name="connsiteX7" fmla="*/ 0 w 732631"/>
                <a:gd name="connsiteY7" fmla="*/ 122108 h 5307012"/>
                <a:gd name="connsiteX8" fmla="*/ 122108 w 732631"/>
                <a:gd name="connsiteY8" fmla="*/ 0 h 53070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32631" h="5307012">
                  <a:moveTo>
                    <a:pt x="732631" y="884525"/>
                  </a:moveTo>
                  <a:lnTo>
                    <a:pt x="732631" y="4422487"/>
                  </a:lnTo>
                  <a:cubicBezTo>
                    <a:pt x="732631" y="4910992"/>
                    <a:pt x="725084" y="5307008"/>
                    <a:pt x="715774" y="5307008"/>
                  </a:cubicBezTo>
                  <a:lnTo>
                    <a:pt x="0" y="5307008"/>
                  </a:lnTo>
                  <a:lnTo>
                    <a:pt x="0" y="5307008"/>
                  </a:lnTo>
                  <a:lnTo>
                    <a:pt x="0" y="4"/>
                  </a:lnTo>
                  <a:lnTo>
                    <a:pt x="0" y="4"/>
                  </a:lnTo>
                  <a:lnTo>
                    <a:pt x="715774" y="4"/>
                  </a:lnTo>
                  <a:cubicBezTo>
                    <a:pt x="725084" y="4"/>
                    <a:pt x="732631" y="396020"/>
                    <a:pt x="732631" y="884525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  <a:alpha val="9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270000" tIns="0" rIns="0" bIns="0" spcCol="1270" anchor="ctr">
              <a:normAutofit/>
            </a:bodyPr>
            <a:lstStyle/>
            <a:p>
              <a:pPr>
                <a:lnSpc>
                  <a:spcPct val="130000"/>
                </a:lnSpc>
                <a:defRPr/>
              </a:pPr>
              <a:r>
                <a:rPr lang="zh-CN" altLang="en-US" sz="1500" dirty="0">
                  <a:solidFill>
                    <a:srgbClr val="565656"/>
                  </a:solidFill>
                </a:rPr>
                <a:t>    概述</a:t>
              </a:r>
            </a:p>
          </p:txBody>
        </p:sp>
        <p:sp>
          <p:nvSpPr>
            <p:cNvPr id="10" name="MH_Other_1">
              <a:extLst>
                <a:ext uri="{FF2B5EF4-FFF2-40B4-BE49-F238E27FC236}">
                  <a16:creationId xmlns:a16="http://schemas.microsoft.com/office/drawing/2014/main" id="{F1F95D3B-CF2D-A343-B001-A8DC8CF2D479}"/>
                </a:ext>
              </a:extLst>
            </p:cNvPr>
            <p:cNvSpPr/>
            <p:nvPr>
              <p:custDataLst>
                <p:tags r:id="rId7"/>
              </p:custDataLst>
            </p:nvPr>
          </p:nvSpPr>
          <p:spPr>
            <a:xfrm>
              <a:off x="1382851" y="1884777"/>
              <a:ext cx="1041400" cy="912812"/>
            </a:xfrm>
            <a:custGeom>
              <a:avLst/>
              <a:gdLst>
                <a:gd name="connsiteX0" fmla="*/ 0 w 872351"/>
                <a:gd name="connsiteY0" fmla="*/ 0 h 721783"/>
                <a:gd name="connsiteX1" fmla="*/ 697880 w 872351"/>
                <a:gd name="connsiteY1" fmla="*/ 0 h 721783"/>
                <a:gd name="connsiteX2" fmla="*/ 872351 w 872351"/>
                <a:gd name="connsiteY2" fmla="*/ 360892 h 721783"/>
                <a:gd name="connsiteX3" fmla="*/ 697880 w 872351"/>
                <a:gd name="connsiteY3" fmla="*/ 721783 h 721783"/>
                <a:gd name="connsiteX4" fmla="*/ 0 w 872351"/>
                <a:gd name="connsiteY4" fmla="*/ 721783 h 7217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72351" h="721783">
                  <a:moveTo>
                    <a:pt x="0" y="0"/>
                  </a:moveTo>
                  <a:lnTo>
                    <a:pt x="697880" y="0"/>
                  </a:lnTo>
                  <a:lnTo>
                    <a:pt x="872351" y="360892"/>
                  </a:lnTo>
                  <a:lnTo>
                    <a:pt x="697880" y="721783"/>
                  </a:lnTo>
                  <a:lnTo>
                    <a:pt x="0" y="721783"/>
                  </a:lnTo>
                  <a:close/>
                </a:path>
              </a:pathLst>
            </a:custGeom>
            <a:solidFill>
              <a:schemeClr val="accent1"/>
            </a:solidFill>
            <a:ln w="7620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CN" sz="3000" dirty="0">
                  <a:solidFill>
                    <a:srgbClr val="FFFFFF"/>
                  </a:solidFill>
                </a:rPr>
                <a:t>1</a:t>
              </a:r>
              <a:endParaRPr lang="zh-CN" altLang="en-US" sz="300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1" name="组合 10">
            <a:extLst>
              <a:ext uri="{FF2B5EF4-FFF2-40B4-BE49-F238E27FC236}">
                <a16:creationId xmlns:a16="http://schemas.microsoft.com/office/drawing/2014/main" id="{62229BE9-C9ED-593E-74B9-A94CAAAA322A}"/>
              </a:ext>
            </a:extLst>
          </p:cNvPr>
          <p:cNvGrpSpPr/>
          <p:nvPr/>
        </p:nvGrpSpPr>
        <p:grpSpPr>
          <a:xfrm>
            <a:off x="2817812" y="2989031"/>
            <a:ext cx="6517212" cy="684610"/>
            <a:chOff x="1382851" y="2810290"/>
            <a:chExt cx="4138612" cy="912813"/>
          </a:xfrm>
        </p:grpSpPr>
        <p:sp>
          <p:nvSpPr>
            <p:cNvPr id="12" name="MH_SubTitle_2">
              <a:extLst>
                <a:ext uri="{FF2B5EF4-FFF2-40B4-BE49-F238E27FC236}">
                  <a16:creationId xmlns:a16="http://schemas.microsoft.com/office/drawing/2014/main" id="{D5C417E1-B36B-8347-7796-5D392BE6206F}"/>
                </a:ext>
              </a:extLst>
            </p:cNvPr>
            <p:cNvSpPr/>
            <p:nvPr>
              <p:custDataLst>
                <p:tags r:id="rId4"/>
              </p:custDataLst>
            </p:nvPr>
          </p:nvSpPr>
          <p:spPr>
            <a:xfrm>
              <a:off x="2233751" y="2845214"/>
              <a:ext cx="3287712" cy="838200"/>
            </a:xfrm>
            <a:custGeom>
              <a:avLst/>
              <a:gdLst>
                <a:gd name="connsiteX0" fmla="*/ 122108 w 732631"/>
                <a:gd name="connsiteY0" fmla="*/ 0 h 5307012"/>
                <a:gd name="connsiteX1" fmla="*/ 610523 w 732631"/>
                <a:gd name="connsiteY1" fmla="*/ 0 h 5307012"/>
                <a:gd name="connsiteX2" fmla="*/ 732631 w 732631"/>
                <a:gd name="connsiteY2" fmla="*/ 122108 h 5307012"/>
                <a:gd name="connsiteX3" fmla="*/ 732631 w 732631"/>
                <a:gd name="connsiteY3" fmla="*/ 5307012 h 5307012"/>
                <a:gd name="connsiteX4" fmla="*/ 732631 w 732631"/>
                <a:gd name="connsiteY4" fmla="*/ 5307012 h 5307012"/>
                <a:gd name="connsiteX5" fmla="*/ 0 w 732631"/>
                <a:gd name="connsiteY5" fmla="*/ 5307012 h 5307012"/>
                <a:gd name="connsiteX6" fmla="*/ 0 w 732631"/>
                <a:gd name="connsiteY6" fmla="*/ 5307012 h 5307012"/>
                <a:gd name="connsiteX7" fmla="*/ 0 w 732631"/>
                <a:gd name="connsiteY7" fmla="*/ 122108 h 5307012"/>
                <a:gd name="connsiteX8" fmla="*/ 122108 w 732631"/>
                <a:gd name="connsiteY8" fmla="*/ 0 h 53070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32631" h="5307012">
                  <a:moveTo>
                    <a:pt x="732631" y="884525"/>
                  </a:moveTo>
                  <a:lnTo>
                    <a:pt x="732631" y="4422487"/>
                  </a:lnTo>
                  <a:cubicBezTo>
                    <a:pt x="732631" y="4910992"/>
                    <a:pt x="725084" y="5307008"/>
                    <a:pt x="715774" y="5307008"/>
                  </a:cubicBezTo>
                  <a:lnTo>
                    <a:pt x="0" y="5307008"/>
                  </a:lnTo>
                  <a:lnTo>
                    <a:pt x="0" y="5307008"/>
                  </a:lnTo>
                  <a:lnTo>
                    <a:pt x="0" y="4"/>
                  </a:lnTo>
                  <a:lnTo>
                    <a:pt x="0" y="4"/>
                  </a:lnTo>
                  <a:lnTo>
                    <a:pt x="715774" y="4"/>
                  </a:lnTo>
                  <a:cubicBezTo>
                    <a:pt x="725084" y="4"/>
                    <a:pt x="732631" y="396020"/>
                    <a:pt x="732631" y="884525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  <a:alpha val="9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270000" tIns="0" rIns="0" bIns="0" spcCol="1270" anchor="ctr">
              <a:normAutofit/>
            </a:bodyPr>
            <a:lstStyle/>
            <a:p>
              <a:pPr>
                <a:lnSpc>
                  <a:spcPct val="130000"/>
                </a:lnSpc>
                <a:defRPr/>
              </a:pPr>
              <a:r>
                <a:rPr lang="zh-CN" altLang="en-US" sz="1500" dirty="0">
                  <a:solidFill>
                    <a:srgbClr val="565656"/>
                  </a:solidFill>
                </a:rPr>
                <a:t>    正等测图</a:t>
              </a:r>
            </a:p>
          </p:txBody>
        </p:sp>
        <p:sp>
          <p:nvSpPr>
            <p:cNvPr id="13" name="MH_Other_2">
              <a:extLst>
                <a:ext uri="{FF2B5EF4-FFF2-40B4-BE49-F238E27FC236}">
                  <a16:creationId xmlns:a16="http://schemas.microsoft.com/office/drawing/2014/main" id="{836D6F3A-168F-4090-A192-A6CACAF4D897}"/>
                </a:ext>
              </a:extLst>
            </p:cNvPr>
            <p:cNvSpPr/>
            <p:nvPr>
              <p:custDataLst>
                <p:tags r:id="rId5"/>
              </p:custDataLst>
            </p:nvPr>
          </p:nvSpPr>
          <p:spPr>
            <a:xfrm>
              <a:off x="1382851" y="2810290"/>
              <a:ext cx="1041400" cy="912813"/>
            </a:xfrm>
            <a:custGeom>
              <a:avLst/>
              <a:gdLst>
                <a:gd name="connsiteX0" fmla="*/ 0 w 872351"/>
                <a:gd name="connsiteY0" fmla="*/ 0 h 721783"/>
                <a:gd name="connsiteX1" fmla="*/ 697880 w 872351"/>
                <a:gd name="connsiteY1" fmla="*/ 0 h 721783"/>
                <a:gd name="connsiteX2" fmla="*/ 872351 w 872351"/>
                <a:gd name="connsiteY2" fmla="*/ 360892 h 721783"/>
                <a:gd name="connsiteX3" fmla="*/ 697880 w 872351"/>
                <a:gd name="connsiteY3" fmla="*/ 721783 h 721783"/>
                <a:gd name="connsiteX4" fmla="*/ 0 w 872351"/>
                <a:gd name="connsiteY4" fmla="*/ 721783 h 7217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72351" h="721783">
                  <a:moveTo>
                    <a:pt x="0" y="0"/>
                  </a:moveTo>
                  <a:lnTo>
                    <a:pt x="697880" y="0"/>
                  </a:lnTo>
                  <a:lnTo>
                    <a:pt x="872351" y="360892"/>
                  </a:lnTo>
                  <a:lnTo>
                    <a:pt x="697880" y="721783"/>
                  </a:lnTo>
                  <a:lnTo>
                    <a:pt x="0" y="721783"/>
                  </a:lnTo>
                  <a:close/>
                </a:path>
              </a:pathLst>
            </a:custGeom>
            <a:solidFill>
              <a:schemeClr val="accent1"/>
            </a:solidFill>
            <a:ln w="7620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CN" sz="3000" dirty="0">
                  <a:solidFill>
                    <a:srgbClr val="FFFFFF"/>
                  </a:solidFill>
                </a:rPr>
                <a:t>2</a:t>
              </a:r>
              <a:endParaRPr lang="zh-CN" altLang="en-US" sz="300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4" name="组合 13">
            <a:extLst>
              <a:ext uri="{FF2B5EF4-FFF2-40B4-BE49-F238E27FC236}">
                <a16:creationId xmlns:a16="http://schemas.microsoft.com/office/drawing/2014/main" id="{CA709672-1AA0-14A9-5639-9F9F7E1AA382}"/>
              </a:ext>
            </a:extLst>
          </p:cNvPr>
          <p:cNvGrpSpPr/>
          <p:nvPr/>
        </p:nvGrpSpPr>
        <p:grpSpPr>
          <a:xfrm>
            <a:off x="2817812" y="3683165"/>
            <a:ext cx="6517212" cy="684609"/>
            <a:chOff x="1382851" y="3735802"/>
            <a:chExt cx="4138612" cy="912812"/>
          </a:xfrm>
        </p:grpSpPr>
        <p:sp>
          <p:nvSpPr>
            <p:cNvPr id="15" name="MH_SubTitle_3">
              <a:extLst>
                <a:ext uri="{FF2B5EF4-FFF2-40B4-BE49-F238E27FC236}">
                  <a16:creationId xmlns:a16="http://schemas.microsoft.com/office/drawing/2014/main" id="{F1F96D76-A56D-7657-3F8F-F7E66F63CD6C}"/>
                </a:ext>
              </a:extLst>
            </p:cNvPr>
            <p:cNvSpPr/>
            <p:nvPr>
              <p:custDataLst>
                <p:tags r:id="rId2"/>
              </p:custDataLst>
            </p:nvPr>
          </p:nvSpPr>
          <p:spPr>
            <a:xfrm>
              <a:off x="2233751" y="3770727"/>
              <a:ext cx="3287712" cy="838200"/>
            </a:xfrm>
            <a:custGeom>
              <a:avLst/>
              <a:gdLst>
                <a:gd name="connsiteX0" fmla="*/ 122108 w 732631"/>
                <a:gd name="connsiteY0" fmla="*/ 0 h 5307012"/>
                <a:gd name="connsiteX1" fmla="*/ 610523 w 732631"/>
                <a:gd name="connsiteY1" fmla="*/ 0 h 5307012"/>
                <a:gd name="connsiteX2" fmla="*/ 732631 w 732631"/>
                <a:gd name="connsiteY2" fmla="*/ 122108 h 5307012"/>
                <a:gd name="connsiteX3" fmla="*/ 732631 w 732631"/>
                <a:gd name="connsiteY3" fmla="*/ 5307012 h 5307012"/>
                <a:gd name="connsiteX4" fmla="*/ 732631 w 732631"/>
                <a:gd name="connsiteY4" fmla="*/ 5307012 h 5307012"/>
                <a:gd name="connsiteX5" fmla="*/ 0 w 732631"/>
                <a:gd name="connsiteY5" fmla="*/ 5307012 h 5307012"/>
                <a:gd name="connsiteX6" fmla="*/ 0 w 732631"/>
                <a:gd name="connsiteY6" fmla="*/ 5307012 h 5307012"/>
                <a:gd name="connsiteX7" fmla="*/ 0 w 732631"/>
                <a:gd name="connsiteY7" fmla="*/ 122108 h 5307012"/>
                <a:gd name="connsiteX8" fmla="*/ 122108 w 732631"/>
                <a:gd name="connsiteY8" fmla="*/ 0 h 53070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32631" h="5307012">
                  <a:moveTo>
                    <a:pt x="732631" y="884525"/>
                  </a:moveTo>
                  <a:lnTo>
                    <a:pt x="732631" y="4422487"/>
                  </a:lnTo>
                  <a:cubicBezTo>
                    <a:pt x="732631" y="4910992"/>
                    <a:pt x="725084" y="5307008"/>
                    <a:pt x="715774" y="5307008"/>
                  </a:cubicBezTo>
                  <a:lnTo>
                    <a:pt x="0" y="5307008"/>
                  </a:lnTo>
                  <a:lnTo>
                    <a:pt x="0" y="5307008"/>
                  </a:lnTo>
                  <a:lnTo>
                    <a:pt x="0" y="4"/>
                  </a:lnTo>
                  <a:lnTo>
                    <a:pt x="0" y="4"/>
                  </a:lnTo>
                  <a:lnTo>
                    <a:pt x="715774" y="4"/>
                  </a:lnTo>
                  <a:cubicBezTo>
                    <a:pt x="725084" y="4"/>
                    <a:pt x="732631" y="396020"/>
                    <a:pt x="732631" y="884525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  <a:alpha val="9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270000" tIns="0" rIns="0" bIns="0" spcCol="1270" anchor="ctr">
              <a:normAutofit/>
            </a:bodyPr>
            <a:lstStyle/>
            <a:p>
              <a:pPr>
                <a:lnSpc>
                  <a:spcPct val="130000"/>
                </a:lnSpc>
                <a:defRPr/>
              </a:pPr>
              <a:r>
                <a:rPr lang="zh-CN" altLang="en-US" sz="1500" dirty="0">
                  <a:solidFill>
                    <a:srgbClr val="565656"/>
                  </a:solidFill>
                </a:rPr>
                <a:t>    斜二测图</a:t>
              </a:r>
            </a:p>
          </p:txBody>
        </p:sp>
        <p:sp>
          <p:nvSpPr>
            <p:cNvPr id="16" name="MH_Other_3">
              <a:extLst>
                <a:ext uri="{FF2B5EF4-FFF2-40B4-BE49-F238E27FC236}">
                  <a16:creationId xmlns:a16="http://schemas.microsoft.com/office/drawing/2014/main" id="{6ED71344-C343-8A02-B1CA-104B7B06A40C}"/>
                </a:ext>
              </a:extLst>
            </p:cNvPr>
            <p:cNvSpPr/>
            <p:nvPr>
              <p:custDataLst>
                <p:tags r:id="rId3"/>
              </p:custDataLst>
            </p:nvPr>
          </p:nvSpPr>
          <p:spPr>
            <a:xfrm>
              <a:off x="1382851" y="3735802"/>
              <a:ext cx="1041400" cy="912812"/>
            </a:xfrm>
            <a:custGeom>
              <a:avLst/>
              <a:gdLst>
                <a:gd name="connsiteX0" fmla="*/ 0 w 872351"/>
                <a:gd name="connsiteY0" fmla="*/ 0 h 721783"/>
                <a:gd name="connsiteX1" fmla="*/ 697880 w 872351"/>
                <a:gd name="connsiteY1" fmla="*/ 0 h 721783"/>
                <a:gd name="connsiteX2" fmla="*/ 872351 w 872351"/>
                <a:gd name="connsiteY2" fmla="*/ 360892 h 721783"/>
                <a:gd name="connsiteX3" fmla="*/ 697880 w 872351"/>
                <a:gd name="connsiteY3" fmla="*/ 721783 h 721783"/>
                <a:gd name="connsiteX4" fmla="*/ 0 w 872351"/>
                <a:gd name="connsiteY4" fmla="*/ 721783 h 7217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72351" h="721783">
                  <a:moveTo>
                    <a:pt x="0" y="0"/>
                  </a:moveTo>
                  <a:lnTo>
                    <a:pt x="697880" y="0"/>
                  </a:lnTo>
                  <a:lnTo>
                    <a:pt x="872351" y="360892"/>
                  </a:lnTo>
                  <a:lnTo>
                    <a:pt x="697880" y="721783"/>
                  </a:lnTo>
                  <a:lnTo>
                    <a:pt x="0" y="721783"/>
                  </a:lnTo>
                  <a:close/>
                </a:path>
              </a:pathLst>
            </a:custGeom>
            <a:solidFill>
              <a:schemeClr val="accent1"/>
            </a:solidFill>
            <a:ln w="7620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CN" sz="3000" dirty="0">
                  <a:solidFill>
                    <a:srgbClr val="FFFFFF"/>
                  </a:solidFill>
                </a:rPr>
                <a:t>3</a:t>
              </a:r>
              <a:endParaRPr lang="zh-CN" altLang="en-US" sz="3000" dirty="0">
                <a:solidFill>
                  <a:srgbClr val="FFFFFF"/>
                </a:solidFill>
              </a:endParaRPr>
            </a:p>
          </p:txBody>
        </p:sp>
      </p:grpSp>
      <p:sp>
        <p:nvSpPr>
          <p:cNvPr id="19" name="MH_PageTitle">
            <a:extLst>
              <a:ext uri="{FF2B5EF4-FFF2-40B4-BE49-F238E27FC236}">
                <a16:creationId xmlns:a16="http://schemas.microsoft.com/office/drawing/2014/main" id="{B911256D-D985-E532-BEC9-D006C81D386D}"/>
              </a:ext>
            </a:extLst>
          </p:cNvPr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3649276" y="1516186"/>
            <a:ext cx="5406796" cy="524696"/>
          </a:xfrm>
          <a:prstGeom prst="rect">
            <a:avLst/>
          </a:prstGeom>
        </p:spPr>
        <p:txBody>
          <a:bodyPr>
            <a:normAutofit fontScale="82500" lnSpcReduction="20000"/>
          </a:bodyPr>
          <a:lstStyle>
            <a:lvl1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1pPr>
            <a:lvl2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2pPr>
            <a:lvl3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3pPr>
            <a:lvl4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4pPr>
            <a:lvl5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5pPr>
            <a:lvl6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6pPr>
            <a:lvl7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7pPr>
            <a:lvl8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8pPr>
            <a:lvl9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9pPr>
          </a:lstStyle>
          <a:p>
            <a:pPr algn="ctr" hangingPunct="1"/>
            <a:r>
              <a:rPr lang="zh-CN" altLang="en-US" dirty="0"/>
              <a:t>第五章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45424022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1">
            <a:extLst>
              <a:ext uri="{FF2B5EF4-FFF2-40B4-BE49-F238E27FC236}">
                <a16:creationId xmlns:a16="http://schemas.microsoft.com/office/drawing/2014/main" id="{F179CDB4-AA58-A898-8DE7-8117005DAF23}"/>
              </a:ext>
            </a:extLst>
          </p:cNvPr>
          <p:cNvSpPr txBox="1">
            <a:spLocks/>
          </p:cNvSpPr>
          <p:nvPr/>
        </p:nvSpPr>
        <p:spPr>
          <a:xfrm>
            <a:off x="532888" y="1301570"/>
            <a:ext cx="9878437" cy="6076950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1pPr>
            <a:lvl2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2pPr>
            <a:lvl3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3pPr>
            <a:lvl4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4pPr>
            <a:lvl5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5pPr>
            <a:lvl6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6pPr>
            <a:lvl7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7pPr>
            <a:lvl8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8pPr>
            <a:lvl9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4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9pPr>
          </a:lstStyle>
          <a:p>
            <a:pPr fontAlgn="ctr" hangingPunct="1">
              <a:lnSpc>
                <a:spcPts val="2700"/>
              </a:lnSpc>
            </a:pPr>
            <a:r>
              <a:rPr lang="zh-CN" altLang="zh-CN" dirty="0"/>
              <a:t>学习目标：</a:t>
            </a:r>
            <a:endParaRPr lang="en-US" altLang="zh-CN" dirty="0"/>
          </a:p>
          <a:p>
            <a:pPr fontAlgn="ctr" hangingPunct="1">
              <a:lnSpc>
                <a:spcPts val="2700"/>
              </a:lnSpc>
            </a:pPr>
            <a:br>
              <a:rPr lang="en-US" altLang="zh-CN" sz="1800" dirty="0">
                <a:latin typeface="+mn-ea"/>
              </a:rPr>
            </a:br>
            <a:r>
              <a:rPr lang="en-US" altLang="zh-CN" sz="1800" dirty="0">
                <a:latin typeface="+mn-ea"/>
              </a:rPr>
              <a:t>1.</a:t>
            </a:r>
            <a:r>
              <a:rPr lang="zh-CN" altLang="en-US" sz="1800" dirty="0">
                <a:latin typeface="+mn-ea"/>
              </a:rPr>
              <a:t>掌握轴测图的基本知识；</a:t>
            </a:r>
          </a:p>
          <a:p>
            <a:pPr fontAlgn="ctr" hangingPunct="1">
              <a:lnSpc>
                <a:spcPts val="2700"/>
              </a:lnSpc>
            </a:pPr>
            <a:r>
              <a:rPr lang="en-US" altLang="zh-CN" sz="1800" dirty="0">
                <a:latin typeface="+mn-ea"/>
              </a:rPr>
              <a:t>2.</a:t>
            </a:r>
            <a:r>
              <a:rPr lang="zh-CN" altLang="en-US" sz="1800" dirty="0">
                <a:latin typeface="+mn-ea"/>
              </a:rPr>
              <a:t>掌握绘制组合体的正等轴测图的形成和画法；</a:t>
            </a:r>
          </a:p>
          <a:p>
            <a:pPr fontAlgn="ctr" hangingPunct="1">
              <a:lnSpc>
                <a:spcPts val="2700"/>
              </a:lnSpc>
            </a:pPr>
            <a:r>
              <a:rPr lang="en-US" altLang="zh-CN" sz="1800" dirty="0">
                <a:latin typeface="+mn-ea"/>
              </a:rPr>
              <a:t>3.</a:t>
            </a:r>
            <a:r>
              <a:rPr lang="zh-CN" altLang="en-US" sz="1800" dirty="0">
                <a:latin typeface="+mn-ea"/>
              </a:rPr>
              <a:t>了解斜二轴测图的形成和画法；</a:t>
            </a:r>
          </a:p>
          <a:p>
            <a:pPr fontAlgn="ctr" hangingPunct="1">
              <a:lnSpc>
                <a:spcPts val="2700"/>
              </a:lnSpc>
            </a:pPr>
            <a:br>
              <a:rPr lang="zh-CN" altLang="zh-CN" sz="1800" dirty="0">
                <a:latin typeface="+mn-ea"/>
              </a:rPr>
            </a:br>
            <a:r>
              <a:rPr lang="zh-CN" altLang="en-US" sz="1800" dirty="0">
                <a:latin typeface="+mn-ea"/>
              </a:rPr>
              <a:t>重点：正轴测分析、斜二等轴测图</a:t>
            </a:r>
            <a:br>
              <a:rPr lang="zh-CN" altLang="en-US" sz="1800" dirty="0">
                <a:latin typeface="+mn-ea"/>
              </a:rPr>
            </a:br>
            <a:r>
              <a:rPr lang="zh-CN" altLang="en-US" sz="1800" dirty="0">
                <a:latin typeface="+mn-ea"/>
              </a:rPr>
              <a:t>难点：正等轴测图和斜二等轴测图的画法</a:t>
            </a:r>
            <a:endParaRPr lang="zh-CN" altLang="zh-CN" sz="1800" dirty="0">
              <a:latin typeface="+mn-ea"/>
            </a:endParaRPr>
          </a:p>
        </p:txBody>
      </p:sp>
      <p:pic>
        <p:nvPicPr>
          <p:cNvPr id="10" name="图片 9" descr="图片包含 徽标&#10;&#10;描述已自动生成">
            <a:extLst>
              <a:ext uri="{FF2B5EF4-FFF2-40B4-BE49-F238E27FC236}">
                <a16:creationId xmlns:a16="http://schemas.microsoft.com/office/drawing/2014/main" id="{4C2C1C0D-7F66-207A-81B7-4215A76733BC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3100" y="253365"/>
            <a:ext cx="6438900" cy="6076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593103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>
            <a:extLst>
              <a:ext uri="{FF2B5EF4-FFF2-40B4-BE49-F238E27FC236}">
                <a16:creationId xmlns:a16="http://schemas.microsoft.com/office/drawing/2014/main" id="{47C22B14-9CD8-D698-CCB4-4471F9F3A4D8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>
          <a:xfrm>
            <a:off x="2171700" y="2370137"/>
            <a:ext cx="7848600" cy="2879725"/>
          </a:xfrm>
        </p:spPr>
        <p:txBody>
          <a:bodyPr/>
          <a:lstStyle/>
          <a:p>
            <a:pPr marL="0" indent="720000" eaLnBrk="1" hangingPunct="1">
              <a:buFontTx/>
              <a:buNone/>
            </a:pPr>
            <a:r>
              <a:rPr lang="zh-CN" altLang="en-US" sz="2400" dirty="0">
                <a:ea typeface="宋体" panose="02010600030101010101" pitchFamily="2" charset="-122"/>
              </a:rPr>
              <a:t>轴测图是一种能同时反映立体的正面、侧面和水平面形状的单面投影图，直观性强，一般都能看懂。但它不能同时反映上述各面的实形，度量性差，所以只能把它当作一种读图工具。</a:t>
            </a:r>
          </a:p>
        </p:txBody>
      </p:sp>
    </p:spTree>
    <p:extLst>
      <p:ext uri="{BB962C8B-B14F-4D97-AF65-F5344CB8AC3E}">
        <p14:creationId xmlns:p14="http://schemas.microsoft.com/office/powerpoint/2010/main" val="158503186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4">
            <a:extLst>
              <a:ext uri="{FF2B5EF4-FFF2-40B4-BE49-F238E27FC236}">
                <a16:creationId xmlns:a16="http://schemas.microsoft.com/office/drawing/2014/main" id="{F4DD38AD-480F-D533-7FC3-D3F988B05F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75" y="464970"/>
            <a:ext cx="217399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en-US" altLang="zh-CN" sz="2800" b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5.1    </a:t>
            </a:r>
            <a:r>
              <a:rPr kumimoji="1" lang="zh-CN" altLang="en-US" sz="2800" b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概述</a:t>
            </a:r>
          </a:p>
        </p:txBody>
      </p:sp>
      <p:sp>
        <p:nvSpPr>
          <p:cNvPr id="2051" name="Text Box 5">
            <a:extLst>
              <a:ext uri="{FF2B5EF4-FFF2-40B4-BE49-F238E27FC236}">
                <a16:creationId xmlns:a16="http://schemas.microsoft.com/office/drawing/2014/main" id="{362AEE9D-3296-E7ED-EC2E-2EA7927020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1813" y="1628776"/>
            <a:ext cx="30416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zh-CN" altLang="en-US" sz="28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一：轴测图的形成</a:t>
            </a:r>
          </a:p>
        </p:txBody>
      </p:sp>
      <p:sp>
        <p:nvSpPr>
          <p:cNvPr id="2052" name="TextBox 5">
            <a:extLst>
              <a:ext uri="{FF2B5EF4-FFF2-40B4-BE49-F238E27FC236}">
                <a16:creationId xmlns:a16="http://schemas.microsoft.com/office/drawing/2014/main" id="{2485D8CC-6451-79B9-60D3-5A92DE7176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7850" y="2205038"/>
            <a:ext cx="2871788" cy="3662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kumimoji="1" lang="zh-CN" altLang="en-US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用平行投影法将形体</a:t>
            </a:r>
            <a:endParaRPr kumimoji="1" lang="en-US" altLang="zh-CN" sz="200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eaLnBrk="1" hangingPunct="1">
              <a:buFontTx/>
              <a:buNone/>
            </a:pPr>
            <a:r>
              <a:rPr kumimoji="1" lang="zh-CN" altLang="en-US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连同确定其空间位置</a:t>
            </a:r>
            <a:endParaRPr kumimoji="1" lang="en-US" altLang="zh-CN" sz="200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eaLnBrk="1" hangingPunct="1">
              <a:buFontTx/>
              <a:buNone/>
            </a:pPr>
            <a:r>
              <a:rPr kumimoji="1" lang="zh-CN" altLang="en-US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的直角坐标轴同时向</a:t>
            </a:r>
            <a:endParaRPr kumimoji="1" lang="en-US" altLang="zh-CN" sz="200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eaLnBrk="1" hangingPunct="1">
              <a:buFontTx/>
              <a:buNone/>
            </a:pPr>
            <a:r>
              <a:rPr kumimoji="1" lang="zh-CN" altLang="en-US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一个投影面（</a:t>
            </a:r>
            <a:r>
              <a:rPr kumimoji="1" lang="en-US" altLang="zh-CN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P</a:t>
            </a:r>
            <a:r>
              <a:rPr kumimoji="1" lang="zh-CN" altLang="en-US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）进行</a:t>
            </a:r>
          </a:p>
          <a:p>
            <a:pPr eaLnBrk="1" hangingPunct="1">
              <a:buFontTx/>
              <a:buNone/>
            </a:pPr>
            <a:r>
              <a:rPr kumimoji="1" lang="zh-CN" altLang="en-US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投影，在投影面（</a:t>
            </a:r>
            <a:r>
              <a:rPr kumimoji="1" lang="en-US" altLang="zh-CN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P</a:t>
            </a:r>
            <a:r>
              <a:rPr kumimoji="1" lang="zh-CN" altLang="en-US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endParaRPr kumimoji="1" lang="en-US" altLang="zh-CN" sz="200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eaLnBrk="1" hangingPunct="1">
              <a:buFontTx/>
              <a:buNone/>
            </a:pPr>
            <a:r>
              <a:rPr kumimoji="1" lang="zh-CN" altLang="en-US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上得到反映形体长、</a:t>
            </a:r>
            <a:endParaRPr kumimoji="1" lang="en-US" altLang="zh-CN" sz="200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eaLnBrk="1" hangingPunct="1">
              <a:buFontTx/>
              <a:buNone/>
            </a:pPr>
            <a:r>
              <a:rPr kumimoji="1" lang="zh-CN" altLang="en-US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宽、高三个方向形</a:t>
            </a:r>
          </a:p>
          <a:p>
            <a:pPr eaLnBrk="1" hangingPunct="1">
              <a:buFontTx/>
              <a:buNone/>
            </a:pPr>
            <a:r>
              <a:rPr kumimoji="1" lang="zh-CN" altLang="en-US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状的投影，称轴测图。</a:t>
            </a:r>
          </a:p>
          <a:p>
            <a:pPr eaLnBrk="1" hangingPunct="1">
              <a:buFontTx/>
              <a:buNone/>
            </a:pPr>
            <a:r>
              <a:rPr kumimoji="1" lang="zh-CN" altLang="en-US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（</a:t>
            </a:r>
            <a:r>
              <a:rPr kumimoji="1" lang="en-US" altLang="zh-CN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P</a:t>
            </a:r>
            <a:r>
              <a:rPr kumimoji="1" lang="zh-CN" altLang="en-US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为轴测投影面）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kumimoji="1" lang="zh-CN" altLang="en-US" sz="200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pic>
        <p:nvPicPr>
          <p:cNvPr id="2053" name="图片 2" descr="a">
            <a:extLst>
              <a:ext uri="{FF2B5EF4-FFF2-40B4-BE49-F238E27FC236}">
                <a16:creationId xmlns:a16="http://schemas.microsoft.com/office/drawing/2014/main" id="{5E18222F-5F69-82BD-A8C4-69FD58451A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59" t="16438" r="16946" b="13927"/>
          <a:stretch>
            <a:fillRect/>
          </a:stretch>
        </p:blipFill>
        <p:spPr bwMode="auto">
          <a:xfrm>
            <a:off x="5087938" y="2276476"/>
            <a:ext cx="5478462" cy="331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>
            <a:extLst>
              <a:ext uri="{FF2B5EF4-FFF2-40B4-BE49-F238E27FC236}">
                <a16:creationId xmlns:a16="http://schemas.microsoft.com/office/drawing/2014/main" id="{010C15E8-0477-A902-ADEF-677A4DFBC5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3250" y="908051"/>
            <a:ext cx="4470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zh-CN" altLang="en-US" sz="2800" b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二：确定轴测图的基本要素</a:t>
            </a:r>
          </a:p>
        </p:txBody>
      </p:sp>
      <p:sp>
        <p:nvSpPr>
          <p:cNvPr id="3075" name="Text Box 4">
            <a:extLst>
              <a:ext uri="{FF2B5EF4-FFF2-40B4-BE49-F238E27FC236}">
                <a16:creationId xmlns:a16="http://schemas.microsoft.com/office/drawing/2014/main" id="{ED1B3871-B15C-534B-9270-2378A12072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7538" y="1844675"/>
            <a:ext cx="52641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kumimoji="1" lang="en-US" altLang="zh-CN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kumimoji="1" lang="zh-CN" altLang="en-US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：轴测轴：直角坐标轴在 </a:t>
            </a:r>
            <a:r>
              <a:rPr kumimoji="1" lang="en-US" altLang="zh-CN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P </a:t>
            </a:r>
            <a:r>
              <a:rPr kumimoji="1" lang="zh-CN" altLang="en-US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面上的投影。 </a:t>
            </a:r>
          </a:p>
          <a:p>
            <a:pPr eaLnBrk="1" hangingPunct="1">
              <a:buFontTx/>
              <a:buNone/>
            </a:pPr>
            <a:r>
              <a:rPr kumimoji="1" lang="zh-CN" altLang="en-US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                （</a:t>
            </a:r>
            <a:r>
              <a:rPr kumimoji="1" lang="en-US" altLang="zh-CN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OX</a:t>
            </a:r>
            <a:r>
              <a:rPr kumimoji="1" lang="zh-CN" altLang="en-US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轴、</a:t>
            </a:r>
            <a:r>
              <a:rPr kumimoji="1" lang="en-US" altLang="zh-CN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OY</a:t>
            </a:r>
            <a:r>
              <a:rPr kumimoji="1" lang="zh-CN" altLang="en-US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轴、</a:t>
            </a:r>
            <a:r>
              <a:rPr kumimoji="1" lang="en-US" altLang="zh-CN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OZ</a:t>
            </a:r>
            <a:r>
              <a:rPr kumimoji="1" lang="zh-CN" altLang="en-US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轴）</a:t>
            </a:r>
          </a:p>
        </p:txBody>
      </p:sp>
      <p:sp>
        <p:nvSpPr>
          <p:cNvPr id="3076" name="Text Box 5">
            <a:extLst>
              <a:ext uri="{FF2B5EF4-FFF2-40B4-BE49-F238E27FC236}">
                <a16:creationId xmlns:a16="http://schemas.microsoft.com/office/drawing/2014/main" id="{D82E76DE-2CD3-D5E9-823F-12B4BE99FA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1025" y="2586039"/>
            <a:ext cx="3867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en-US" altLang="zh-CN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kumimoji="1" lang="zh-CN" altLang="en-US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：轴间角：轴测轴之间的夹角。</a:t>
            </a:r>
          </a:p>
        </p:txBody>
      </p:sp>
      <p:sp>
        <p:nvSpPr>
          <p:cNvPr id="3077" name="Text Box 6">
            <a:extLst>
              <a:ext uri="{FF2B5EF4-FFF2-40B4-BE49-F238E27FC236}">
                <a16:creationId xmlns:a16="http://schemas.microsoft.com/office/drawing/2014/main" id="{FD66677B-3E9A-B617-91A9-3AE73ED082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9438" y="3141664"/>
            <a:ext cx="4629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en-US" altLang="zh-CN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3</a:t>
            </a:r>
            <a:r>
              <a:rPr kumimoji="1" lang="zh-CN" altLang="en-US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：轴向变形系数：轴测轴上的单位长度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zh-CN" altLang="en-US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  与相应坐标轴上的单位长度比值</a:t>
            </a:r>
          </a:p>
        </p:txBody>
      </p:sp>
      <p:sp>
        <p:nvSpPr>
          <p:cNvPr id="3078" name="Text Box 7">
            <a:extLst>
              <a:ext uri="{FF2B5EF4-FFF2-40B4-BE49-F238E27FC236}">
                <a16:creationId xmlns:a16="http://schemas.microsoft.com/office/drawing/2014/main" id="{C89DA042-7EF1-FC99-CBE2-05290D3A3F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2376" y="3933825"/>
            <a:ext cx="428675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en-US" altLang="zh-CN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X</a:t>
            </a:r>
            <a:r>
              <a:rPr kumimoji="1" lang="zh-CN" altLang="en-US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轴：</a:t>
            </a:r>
            <a:r>
              <a:rPr kumimoji="1" lang="en-US" altLang="zh-CN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p</a:t>
            </a:r>
            <a:r>
              <a:rPr kumimoji="1" lang="en-US" altLang="zh-CN" sz="2000" baseline="-25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kumimoji="1" lang="en-US" altLang="zh-CN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</a:t>
            </a:r>
            <a:r>
              <a:rPr kumimoji="1" lang="zh-CN" altLang="en-US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；</a:t>
            </a:r>
            <a:r>
              <a:rPr kumimoji="1" lang="en-US" altLang="zh-CN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Y</a:t>
            </a:r>
            <a:r>
              <a:rPr kumimoji="1" lang="zh-CN" altLang="en-US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轴：</a:t>
            </a:r>
            <a:r>
              <a:rPr kumimoji="1" lang="en-US" altLang="zh-CN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q</a:t>
            </a:r>
            <a:r>
              <a:rPr kumimoji="1" lang="en-US" altLang="zh-CN" sz="2000" baseline="-25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kumimoji="1" lang="en-US" altLang="zh-CN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</a:t>
            </a:r>
            <a:r>
              <a:rPr kumimoji="1" lang="zh-CN" altLang="en-US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；</a:t>
            </a:r>
            <a:r>
              <a:rPr kumimoji="1" lang="en-US" altLang="zh-CN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Z</a:t>
            </a:r>
            <a:r>
              <a:rPr kumimoji="1" lang="zh-CN" altLang="en-US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轴：</a:t>
            </a:r>
            <a:r>
              <a:rPr kumimoji="1" lang="en-US" altLang="zh-CN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r</a:t>
            </a:r>
            <a:r>
              <a:rPr kumimoji="1" lang="en-US" altLang="zh-CN" sz="2000" baseline="-25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kumimoji="1" lang="en-US" altLang="zh-CN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</a:p>
        </p:txBody>
      </p:sp>
      <p:sp>
        <p:nvSpPr>
          <p:cNvPr id="3079" name="Text Box 8">
            <a:extLst>
              <a:ext uri="{FF2B5EF4-FFF2-40B4-BE49-F238E27FC236}">
                <a16:creationId xmlns:a16="http://schemas.microsoft.com/office/drawing/2014/main" id="{D7C8BEE3-BC59-5A10-BF32-291DEB12B5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7851" y="5013326"/>
            <a:ext cx="51403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en-US" altLang="zh-CN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r>
              <a:rPr kumimoji="1" lang="zh-CN" altLang="en-US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：轴测投影：空间点 </a:t>
            </a:r>
            <a:r>
              <a:rPr kumimoji="1" lang="en-US" altLang="zh-CN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A </a:t>
            </a:r>
            <a:r>
              <a:rPr kumimoji="1" lang="zh-CN" altLang="en-US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在 </a:t>
            </a:r>
            <a:r>
              <a:rPr kumimoji="1" lang="en-US" altLang="zh-CN" sz="2000" b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P </a:t>
            </a:r>
            <a:r>
              <a:rPr kumimoji="1" lang="zh-CN" altLang="en-US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面上的投影，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zh-CN" altLang="en-US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        用字母</a:t>
            </a:r>
            <a:r>
              <a:rPr kumimoji="1" lang="en-US" altLang="zh-CN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A1</a:t>
            </a:r>
            <a:r>
              <a:rPr kumimoji="1" lang="zh-CN" altLang="en-US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来表示</a:t>
            </a:r>
          </a:p>
        </p:txBody>
      </p:sp>
      <p:sp>
        <p:nvSpPr>
          <p:cNvPr id="3080" name="Text Box 10">
            <a:extLst>
              <a:ext uri="{FF2B5EF4-FFF2-40B4-BE49-F238E27FC236}">
                <a16:creationId xmlns:a16="http://schemas.microsoft.com/office/drawing/2014/main" id="{FE629F17-8031-8AD0-A03F-4330E31DC1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7650" y="4581526"/>
            <a:ext cx="3486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zh-CN" altLang="en-US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（轴不同，变形系数也不同）</a:t>
            </a:r>
          </a:p>
        </p:txBody>
      </p:sp>
      <p:graphicFrame>
        <p:nvGraphicFramePr>
          <p:cNvPr id="3081" name="Object 21">
            <a:extLst>
              <a:ext uri="{FF2B5EF4-FFF2-40B4-BE49-F238E27FC236}">
                <a16:creationId xmlns:a16="http://schemas.microsoft.com/office/drawing/2014/main" id="{7C3113F6-7278-DD66-B845-0202994D259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024688" y="3071814"/>
          <a:ext cx="3643312" cy="3565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rawing" r:id="rId2" imgW="6381750" imgH="3581400" progId="AutoCAD.Drawing.15">
                  <p:embed/>
                </p:oleObj>
              </mc:Choice>
              <mc:Fallback>
                <p:oleObj name="Drawing" r:id="rId2" imgW="6381750" imgH="3581400" progId="AutoCAD.Drawing.15">
                  <p:embed/>
                  <p:pic>
                    <p:nvPicPr>
                      <p:cNvPr id="3081" name="Object 21">
                        <a:extLst>
                          <a:ext uri="{FF2B5EF4-FFF2-40B4-BE49-F238E27FC236}">
                            <a16:creationId xmlns:a16="http://schemas.microsoft.com/office/drawing/2014/main" id="{7C3113F6-7278-DD66-B845-0202994D259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35223" t="30852" r="35223" b="17598"/>
                      <a:stretch>
                        <a:fillRect/>
                      </a:stretch>
                    </p:blipFill>
                    <p:spPr bwMode="auto">
                      <a:xfrm>
                        <a:off x="7024688" y="3071814"/>
                        <a:ext cx="3643312" cy="3565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2" name="Rectangle 27">
            <a:extLst>
              <a:ext uri="{FF2B5EF4-FFF2-40B4-BE49-F238E27FC236}">
                <a16:creationId xmlns:a16="http://schemas.microsoft.com/office/drawing/2014/main" id="{6CFE23BB-8F9E-ECC6-C531-CB1DF564B8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66275" y="4583114"/>
            <a:ext cx="2476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en-US" altLang="zh-CN" sz="1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</a:p>
        </p:txBody>
      </p:sp>
      <p:graphicFrame>
        <p:nvGraphicFramePr>
          <p:cNvPr id="3083" name="Object 28">
            <a:extLst>
              <a:ext uri="{FF2B5EF4-FFF2-40B4-BE49-F238E27FC236}">
                <a16:creationId xmlns:a16="http://schemas.microsoft.com/office/drawing/2014/main" id="{5444CA42-F48F-8B5E-9E77-2FD023198DD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872414" y="428625"/>
          <a:ext cx="2795587" cy="2401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rawing" r:id="rId4" imgW="6381750" imgH="3581400" progId="AutoCAD.Drawing.15">
                  <p:embed/>
                </p:oleObj>
              </mc:Choice>
              <mc:Fallback>
                <p:oleObj name="Drawing" r:id="rId4" imgW="6381750" imgH="3581400" progId="AutoCAD.Drawing.15">
                  <p:embed/>
                  <p:pic>
                    <p:nvPicPr>
                      <p:cNvPr id="3083" name="Object 28">
                        <a:extLst>
                          <a:ext uri="{FF2B5EF4-FFF2-40B4-BE49-F238E27FC236}">
                            <a16:creationId xmlns:a16="http://schemas.microsoft.com/office/drawing/2014/main" id="{5444CA42-F48F-8B5E-9E77-2FD023198DD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34055" r="37288" b="56117"/>
                      <a:stretch>
                        <a:fillRect/>
                      </a:stretch>
                    </p:blipFill>
                    <p:spPr bwMode="auto">
                      <a:xfrm>
                        <a:off x="7872414" y="428625"/>
                        <a:ext cx="2795587" cy="2401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>
            <a:extLst>
              <a:ext uri="{FF2B5EF4-FFF2-40B4-BE49-F238E27FC236}">
                <a16:creationId xmlns:a16="http://schemas.microsoft.com/office/drawing/2014/main" id="{7C969698-C7D4-2C2A-6DDA-F6982268AF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6275" y="836613"/>
            <a:ext cx="30416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zh-CN" altLang="en-US" sz="2800" b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三：轴测图的性质</a:t>
            </a:r>
          </a:p>
        </p:txBody>
      </p:sp>
      <p:sp>
        <p:nvSpPr>
          <p:cNvPr id="4099" name="Text Box 3">
            <a:extLst>
              <a:ext uri="{FF2B5EF4-FFF2-40B4-BE49-F238E27FC236}">
                <a16:creationId xmlns:a16="http://schemas.microsoft.com/office/drawing/2014/main" id="{919919E3-517E-46E6-CAAE-35602D3BCD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63975" y="1412876"/>
            <a:ext cx="5264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zh-CN" altLang="en-US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因其属于平行投影，因此具有平行投影的性质</a:t>
            </a:r>
          </a:p>
        </p:txBody>
      </p:sp>
      <p:sp>
        <p:nvSpPr>
          <p:cNvPr id="4100" name="Text Box 4">
            <a:extLst>
              <a:ext uri="{FF2B5EF4-FFF2-40B4-BE49-F238E27FC236}">
                <a16:creationId xmlns:a16="http://schemas.microsoft.com/office/drawing/2014/main" id="{46C3ACBA-B000-292A-5289-30A63A195F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6350" y="1844676"/>
            <a:ext cx="68516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zh-CN" altLang="en-US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即：与坐标轴平行的线段，其轴测投影平行相应的轴测轴，</a:t>
            </a:r>
            <a:endParaRPr kumimoji="1" lang="en-US" altLang="zh-CN" sz="200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en-US" altLang="zh-CN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</a:t>
            </a:r>
            <a:r>
              <a:rPr kumimoji="1" lang="zh-CN" altLang="en-US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并具有相同的轴向变形系数。</a:t>
            </a:r>
          </a:p>
        </p:txBody>
      </p:sp>
      <p:sp>
        <p:nvSpPr>
          <p:cNvPr id="4101" name="Text Box 5">
            <a:extLst>
              <a:ext uri="{FF2B5EF4-FFF2-40B4-BE49-F238E27FC236}">
                <a16:creationId xmlns:a16="http://schemas.microsoft.com/office/drawing/2014/main" id="{69E83C28-829A-A1AB-A89E-73E1672D46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9650" y="2636838"/>
            <a:ext cx="26352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zh-CN" altLang="en-US" sz="2400" b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四：轴测图的分类</a:t>
            </a:r>
          </a:p>
        </p:txBody>
      </p:sp>
      <p:sp>
        <p:nvSpPr>
          <p:cNvPr id="4102" name="Text Box 6">
            <a:extLst>
              <a:ext uri="{FF2B5EF4-FFF2-40B4-BE49-F238E27FC236}">
                <a16:creationId xmlns:a16="http://schemas.microsoft.com/office/drawing/2014/main" id="{8EA2539B-1AF5-58CC-0D85-ED2F4DC55D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0013" y="3141664"/>
            <a:ext cx="3867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en-US" altLang="zh-CN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kumimoji="1" lang="zh-CN" altLang="en-US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：根据投射线与投影面的夹角分</a:t>
            </a:r>
          </a:p>
        </p:txBody>
      </p:sp>
      <p:sp>
        <p:nvSpPr>
          <p:cNvPr id="4103" name="Text Box 7">
            <a:extLst>
              <a:ext uri="{FF2B5EF4-FFF2-40B4-BE49-F238E27FC236}">
                <a16:creationId xmlns:a16="http://schemas.microsoft.com/office/drawing/2014/main" id="{0F3670F5-945B-4767-6FCB-0FA8D959EE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3563" y="3641726"/>
            <a:ext cx="6915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zh-CN" altLang="en-US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（</a:t>
            </a:r>
            <a:r>
              <a:rPr kumimoji="1" lang="en-US" altLang="zh-CN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kumimoji="1" lang="zh-CN" altLang="en-US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）正轴测图：投影方向垂直于轴测投影面。（正投影法）</a:t>
            </a:r>
          </a:p>
        </p:txBody>
      </p:sp>
      <p:sp>
        <p:nvSpPr>
          <p:cNvPr id="4104" name="Text Box 8">
            <a:extLst>
              <a:ext uri="{FF2B5EF4-FFF2-40B4-BE49-F238E27FC236}">
                <a16:creationId xmlns:a16="http://schemas.microsoft.com/office/drawing/2014/main" id="{00CD92B1-1577-306E-8767-B0C45CB4AC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3251" y="4076700"/>
            <a:ext cx="69818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zh-CN" altLang="en-US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（</a:t>
            </a:r>
            <a:r>
              <a:rPr kumimoji="1" lang="en-US" altLang="zh-CN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kumimoji="1" lang="zh-CN" altLang="en-US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）斜轴测图：投影方向倾斜于轴测投影面。（斜投影法）</a:t>
            </a:r>
            <a:endParaRPr kumimoji="1" lang="en-US" altLang="zh-CN" sz="200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4105" name="Text Box 9">
            <a:extLst>
              <a:ext uri="{FF2B5EF4-FFF2-40B4-BE49-F238E27FC236}">
                <a16:creationId xmlns:a16="http://schemas.microsoft.com/office/drawing/2014/main" id="{25CE110C-E6B0-70DA-F42A-4261B26AF7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6988" y="4724401"/>
            <a:ext cx="2851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en-US" altLang="zh-CN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kumimoji="1" lang="zh-CN" altLang="en-US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：根据轴向变形系数分</a:t>
            </a:r>
          </a:p>
        </p:txBody>
      </p:sp>
      <p:sp>
        <p:nvSpPr>
          <p:cNvPr id="4106" name="Text Box 10">
            <a:extLst>
              <a:ext uri="{FF2B5EF4-FFF2-40B4-BE49-F238E27FC236}">
                <a16:creationId xmlns:a16="http://schemas.microsoft.com/office/drawing/2014/main" id="{B3360624-0198-6CD0-04BF-DAF8D9FEA2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5350" y="5091113"/>
            <a:ext cx="35702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zh-CN" altLang="en-US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（</a:t>
            </a:r>
            <a:r>
              <a:rPr kumimoji="1" lang="en-US" altLang="zh-CN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kumimoji="1" lang="zh-CN" altLang="en-US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）等测轴测图： </a:t>
            </a:r>
            <a:r>
              <a:rPr kumimoji="1" lang="en-US" altLang="zh-CN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p</a:t>
            </a:r>
            <a:r>
              <a:rPr kumimoji="1" lang="en-US" altLang="zh-CN" sz="2000" baseline="-25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kumimoji="1" lang="en-US" altLang="zh-CN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= q</a:t>
            </a:r>
            <a:r>
              <a:rPr kumimoji="1" lang="en-US" altLang="zh-CN" sz="2000" baseline="-25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kumimoji="1" lang="en-US" altLang="zh-CN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= r</a:t>
            </a:r>
            <a:r>
              <a:rPr kumimoji="1" lang="en-US" altLang="zh-CN" sz="2000" baseline="-25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endParaRPr kumimoji="1" lang="en-US" altLang="zh-CN" sz="200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4107" name="Text Box 11">
            <a:extLst>
              <a:ext uri="{FF2B5EF4-FFF2-40B4-BE49-F238E27FC236}">
                <a16:creationId xmlns:a16="http://schemas.microsoft.com/office/drawing/2014/main" id="{0B0106F6-B776-1BF2-271D-E30D097964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5350" y="5459414"/>
            <a:ext cx="45926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zh-CN" altLang="en-US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（</a:t>
            </a:r>
            <a:r>
              <a:rPr kumimoji="1" lang="en-US" altLang="zh-CN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kumimoji="1" lang="zh-CN" altLang="en-US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）二测轴测图： </a:t>
            </a:r>
            <a:r>
              <a:rPr kumimoji="1" lang="en-US" altLang="zh-CN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p</a:t>
            </a:r>
            <a:r>
              <a:rPr kumimoji="1" lang="en-US" altLang="zh-CN" sz="2000" baseline="-25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 </a:t>
            </a:r>
            <a:r>
              <a:rPr kumimoji="1" lang="en-US" altLang="zh-CN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= r</a:t>
            </a:r>
            <a:r>
              <a:rPr kumimoji="1" lang="en-US" altLang="zh-CN" sz="2000" baseline="-25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kumimoji="1" lang="en-US" altLang="zh-CN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≠ q</a:t>
            </a:r>
            <a:r>
              <a:rPr kumimoji="1" lang="en-US" altLang="zh-CN" sz="2000" baseline="-25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endParaRPr kumimoji="1" lang="en-US" altLang="zh-CN" sz="200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4108" name="Text Box 12">
            <a:extLst>
              <a:ext uri="{FF2B5EF4-FFF2-40B4-BE49-F238E27FC236}">
                <a16:creationId xmlns:a16="http://schemas.microsoft.com/office/drawing/2014/main" id="{BE1928B8-5558-28D3-A130-AC1104EA7D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5350" y="5789613"/>
            <a:ext cx="37988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zh-CN" altLang="en-US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（</a:t>
            </a:r>
            <a:r>
              <a:rPr kumimoji="1" lang="en-US" altLang="zh-CN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r>
              <a:rPr kumimoji="1" lang="zh-CN" altLang="en-US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）三测轴测图 ：    </a:t>
            </a:r>
            <a:r>
              <a:rPr kumimoji="1" lang="en-US" altLang="zh-CN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p</a:t>
            </a:r>
            <a:r>
              <a:rPr kumimoji="1" lang="en-US" altLang="zh-CN" sz="2000" baseline="-25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 </a:t>
            </a:r>
            <a:r>
              <a:rPr kumimoji="1" lang="en-US" altLang="zh-CN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≠ r</a:t>
            </a:r>
            <a:r>
              <a:rPr kumimoji="1" lang="en-US" altLang="zh-CN" sz="2000" baseline="-25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kumimoji="1" lang="en-US" altLang="zh-CN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≠ q</a:t>
            </a:r>
            <a:r>
              <a:rPr kumimoji="1" lang="en-US" altLang="zh-CN" sz="2000" baseline="-25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endParaRPr kumimoji="1" lang="en-US" altLang="zh-CN" sz="200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>
            <a:extLst>
              <a:ext uri="{FF2B5EF4-FFF2-40B4-BE49-F238E27FC236}">
                <a16:creationId xmlns:a16="http://schemas.microsoft.com/office/drawing/2014/main" id="{63950337-6EB1-9775-5503-F7C52290E3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0224"/>
            <a:ext cx="26981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en-US" altLang="zh-CN" sz="2800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5.2   </a:t>
            </a:r>
            <a:r>
              <a:rPr kumimoji="1" lang="zh-CN" altLang="en-US" sz="2800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正等测图</a:t>
            </a:r>
          </a:p>
        </p:txBody>
      </p:sp>
      <p:sp>
        <p:nvSpPr>
          <p:cNvPr id="5123" name="Text Box 3">
            <a:extLst>
              <a:ext uri="{FF2B5EF4-FFF2-40B4-BE49-F238E27FC236}">
                <a16:creationId xmlns:a16="http://schemas.microsoft.com/office/drawing/2014/main" id="{CCA65AD0-31E3-C04E-AED4-D37F8D6C9B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6276" y="1557339"/>
            <a:ext cx="606266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zh-CN" altLang="en-US" sz="2400" b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一：正等测的形成、轴间角和轴向变形系数</a:t>
            </a:r>
          </a:p>
        </p:txBody>
      </p:sp>
      <p:sp>
        <p:nvSpPr>
          <p:cNvPr id="5124" name="Text Box 4">
            <a:extLst>
              <a:ext uri="{FF2B5EF4-FFF2-40B4-BE49-F238E27FC236}">
                <a16:creationId xmlns:a16="http://schemas.microsoft.com/office/drawing/2014/main" id="{7DA005E8-C936-E5AD-95FA-E8813117F2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05051" y="2157413"/>
            <a:ext cx="7777163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en-US" altLang="zh-CN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kumimoji="1" lang="zh-CN" altLang="en-US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：形成：当三根坐标轴与轴测投影面倾斜的角度相同时，用正投影</a:t>
            </a:r>
            <a:endParaRPr kumimoji="1" lang="en-US" altLang="zh-CN" sz="200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en-US" altLang="zh-CN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            </a:t>
            </a:r>
            <a:r>
              <a:rPr kumimoji="1" lang="zh-CN" altLang="en-US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法得到的投影图称正等轴测图。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zh-CN" altLang="en-US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                      简称：正等测</a:t>
            </a:r>
          </a:p>
        </p:txBody>
      </p:sp>
      <p:sp>
        <p:nvSpPr>
          <p:cNvPr id="5125" name="Text Box 5">
            <a:extLst>
              <a:ext uri="{FF2B5EF4-FFF2-40B4-BE49-F238E27FC236}">
                <a16:creationId xmlns:a16="http://schemas.microsoft.com/office/drawing/2014/main" id="{15327FAB-F620-1630-3DE8-B41149C1F2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20926" y="3238500"/>
            <a:ext cx="38401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en-US" altLang="zh-CN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kumimoji="1" lang="zh-CN" altLang="en-US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：轴间角：均为</a:t>
            </a:r>
            <a:r>
              <a:rPr kumimoji="1" lang="en-US" altLang="zh-CN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120    </a:t>
            </a:r>
            <a:r>
              <a:rPr kumimoji="1" lang="zh-CN" altLang="en-US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。             </a:t>
            </a:r>
          </a:p>
        </p:txBody>
      </p:sp>
      <p:sp>
        <p:nvSpPr>
          <p:cNvPr id="5126" name="Text Box 6">
            <a:extLst>
              <a:ext uri="{FF2B5EF4-FFF2-40B4-BE49-F238E27FC236}">
                <a16:creationId xmlns:a16="http://schemas.microsoft.com/office/drawing/2014/main" id="{CC8E3411-B11E-6FC3-EAC9-BB84C70D3E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3914" y="3243264"/>
            <a:ext cx="2762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en-US" altLang="zh-CN" sz="1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O</a:t>
            </a:r>
          </a:p>
        </p:txBody>
      </p:sp>
      <p:graphicFrame>
        <p:nvGraphicFramePr>
          <p:cNvPr id="5127" name="Object 7">
            <a:extLst>
              <a:ext uri="{FF2B5EF4-FFF2-40B4-BE49-F238E27FC236}">
                <a16:creationId xmlns:a16="http://schemas.microsoft.com/office/drawing/2014/main" id="{38C5EEDE-20B2-495B-DED3-1AA2BD50781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816726" y="2852738"/>
          <a:ext cx="3527425" cy="2970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rawing" r:id="rId2" imgW="6381750" imgH="3581400" progId="AutoCAD.Drawing.15">
                  <p:embed/>
                </p:oleObj>
              </mc:Choice>
              <mc:Fallback>
                <p:oleObj name="Drawing" r:id="rId2" imgW="6381750" imgH="3581400" progId="AutoCAD.Drawing.15">
                  <p:embed/>
                  <p:pic>
                    <p:nvPicPr>
                      <p:cNvPr id="5127" name="Object 7">
                        <a:extLst>
                          <a:ext uri="{FF2B5EF4-FFF2-40B4-BE49-F238E27FC236}">
                            <a16:creationId xmlns:a16="http://schemas.microsoft.com/office/drawing/2014/main" id="{38C5EEDE-20B2-495B-DED3-1AA2BD50781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33482" r="36964" b="55629"/>
                      <a:stretch>
                        <a:fillRect/>
                      </a:stretch>
                    </p:blipFill>
                    <p:spPr bwMode="auto">
                      <a:xfrm>
                        <a:off x="6816726" y="2852738"/>
                        <a:ext cx="3527425" cy="2970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8" name="Text Box 8">
            <a:extLst>
              <a:ext uri="{FF2B5EF4-FFF2-40B4-BE49-F238E27FC236}">
                <a16:creationId xmlns:a16="http://schemas.microsoft.com/office/drawing/2014/main" id="{C75DB730-E45C-2F7E-1EA4-3D0A3A8B9A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7751" y="4430714"/>
            <a:ext cx="42719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en-US" altLang="zh-CN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r>
              <a:rPr kumimoji="1" lang="zh-CN" altLang="en-US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：轴向变形系数： </a:t>
            </a:r>
            <a:r>
              <a:rPr kumimoji="1" lang="en-US" altLang="zh-CN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p</a:t>
            </a:r>
            <a:r>
              <a:rPr kumimoji="1" lang="en-US" altLang="zh-CN" sz="2000" baseline="-25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kumimoji="1" lang="en-US" altLang="zh-CN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= q</a:t>
            </a:r>
            <a:r>
              <a:rPr kumimoji="1" lang="en-US" altLang="zh-CN" sz="2000" baseline="-25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 </a:t>
            </a:r>
            <a:r>
              <a:rPr kumimoji="1" lang="en-US" altLang="zh-CN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= r</a:t>
            </a:r>
            <a:r>
              <a:rPr kumimoji="1" lang="en-US" altLang="zh-CN" sz="2000" baseline="-25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kumimoji="1" lang="en-US" altLang="zh-CN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kumimoji="1" lang="zh-CN" altLang="en-US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≈</a:t>
            </a:r>
            <a:r>
              <a:rPr kumimoji="1" lang="en-US" altLang="zh-CN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0.82</a:t>
            </a:r>
          </a:p>
        </p:txBody>
      </p:sp>
      <p:sp>
        <p:nvSpPr>
          <p:cNvPr id="5129" name="Text Box 9">
            <a:extLst>
              <a:ext uri="{FF2B5EF4-FFF2-40B4-BE49-F238E27FC236}">
                <a16:creationId xmlns:a16="http://schemas.microsoft.com/office/drawing/2014/main" id="{9CABFD4E-EDDA-9014-91BA-D75E9CE514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0376" y="4868864"/>
            <a:ext cx="32369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zh-CN" altLang="en-US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简化变形系数：</a:t>
            </a:r>
            <a:r>
              <a:rPr kumimoji="1" lang="en-US" altLang="zh-CN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p = q = r = 1</a:t>
            </a:r>
          </a:p>
        </p:txBody>
      </p:sp>
      <p:sp>
        <p:nvSpPr>
          <p:cNvPr id="5130" name="Text Box 10">
            <a:extLst>
              <a:ext uri="{FF2B5EF4-FFF2-40B4-BE49-F238E27FC236}">
                <a16:creationId xmlns:a16="http://schemas.microsoft.com/office/drawing/2014/main" id="{6CAAF299-DAB7-9811-F155-A6C0AEB071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6939" y="5286376"/>
            <a:ext cx="29686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zh-CN" altLang="en-US" sz="2400" b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二：平面立体的画法</a:t>
            </a:r>
          </a:p>
        </p:txBody>
      </p:sp>
      <p:sp>
        <p:nvSpPr>
          <p:cNvPr id="5131" name="Text Box 2">
            <a:extLst>
              <a:ext uri="{FF2B5EF4-FFF2-40B4-BE49-F238E27FC236}">
                <a16:creationId xmlns:a16="http://schemas.microsoft.com/office/drawing/2014/main" id="{2D2A0CB3-691B-DCFF-5F97-A9C2C7C77F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75" y="5772151"/>
            <a:ext cx="54435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zh-CN" altLang="en-US" sz="2400" b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三：平行于坐标面的圆的轴测投影画法</a:t>
            </a:r>
          </a:p>
        </p:txBody>
      </p:sp>
      <p:sp>
        <p:nvSpPr>
          <p:cNvPr id="5132" name="Text Box 3">
            <a:extLst>
              <a:ext uri="{FF2B5EF4-FFF2-40B4-BE49-F238E27FC236}">
                <a16:creationId xmlns:a16="http://schemas.microsoft.com/office/drawing/2014/main" id="{D33B163D-81AA-E7E7-C73E-32899C0480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97250" y="6308726"/>
            <a:ext cx="3740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zh-CN" altLang="en-US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圆柱、圆锥、圆角的正等测画法</a:t>
            </a:r>
          </a:p>
        </p:txBody>
      </p:sp>
      <p:sp>
        <p:nvSpPr>
          <p:cNvPr id="5133" name="TextBox 14">
            <a:extLst>
              <a:ext uri="{FF2B5EF4-FFF2-40B4-BE49-F238E27FC236}">
                <a16:creationId xmlns:a16="http://schemas.microsoft.com/office/drawing/2014/main" id="{F48C2633-46B0-E002-FE66-0EE6C77270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7350" y="3644900"/>
            <a:ext cx="32400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kumimoji="1" lang="zh-CN" altLang="en-US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规定</a:t>
            </a:r>
            <a:r>
              <a:rPr kumimoji="1" lang="en-US" altLang="zh-CN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OZ</a:t>
            </a:r>
            <a:r>
              <a:rPr kumimoji="1" lang="zh-CN" altLang="en-US" sz="2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轴画成铅垂方向</a:t>
            </a:r>
            <a:endParaRPr lang="zh-CN" altLang="en-US" sz="20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5">
            <a:extLst>
              <a:ext uri="{FF2B5EF4-FFF2-40B4-BE49-F238E27FC236}">
                <a16:creationId xmlns:a16="http://schemas.microsoft.com/office/drawing/2014/main" id="{BE3636D5-2B13-AC3C-D4E1-47ADD7017C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1088" y="1628776"/>
            <a:ext cx="60626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zh-CN" altLang="en-US" sz="2400" b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一：斜二测的形成、轴间角、轴向变形系数</a:t>
            </a:r>
          </a:p>
        </p:txBody>
      </p:sp>
      <p:sp>
        <p:nvSpPr>
          <p:cNvPr id="6147" name="Text Box 6">
            <a:extLst>
              <a:ext uri="{FF2B5EF4-FFF2-40B4-BE49-F238E27FC236}">
                <a16:creationId xmlns:a16="http://schemas.microsoft.com/office/drawing/2014/main" id="{D516D9FD-7BD7-E5E0-D7FD-6EA8E27640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6988" y="2109789"/>
            <a:ext cx="1073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en-US" altLang="zh-CN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kumimoji="1" lang="zh-CN" altLang="en-US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：形成</a:t>
            </a:r>
          </a:p>
        </p:txBody>
      </p:sp>
      <p:sp>
        <p:nvSpPr>
          <p:cNvPr id="6148" name="Text Box 7">
            <a:extLst>
              <a:ext uri="{FF2B5EF4-FFF2-40B4-BE49-F238E27FC236}">
                <a16:creationId xmlns:a16="http://schemas.microsoft.com/office/drawing/2014/main" id="{8D111388-9B3C-5F4C-72E4-571D26B9ED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6988" y="2852739"/>
            <a:ext cx="1581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en-US" altLang="zh-CN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kumimoji="1" lang="zh-CN" altLang="en-US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：轴间角：</a:t>
            </a:r>
          </a:p>
        </p:txBody>
      </p:sp>
      <p:sp>
        <p:nvSpPr>
          <p:cNvPr id="6149" name="Text Box 8">
            <a:extLst>
              <a:ext uri="{FF2B5EF4-FFF2-40B4-BE49-F238E27FC236}">
                <a16:creationId xmlns:a16="http://schemas.microsoft.com/office/drawing/2014/main" id="{F6C0040C-70EC-0905-C625-66FEB46FFD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3389" y="2928939"/>
            <a:ext cx="30067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en-US" altLang="zh-CN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∠XOZ = 90°  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en-US" altLang="zh-CN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∠XOY =  ∠YOZ = 135°</a:t>
            </a:r>
          </a:p>
        </p:txBody>
      </p:sp>
      <p:sp>
        <p:nvSpPr>
          <p:cNvPr id="6150" name="Text Box 9">
            <a:extLst>
              <a:ext uri="{FF2B5EF4-FFF2-40B4-BE49-F238E27FC236}">
                <a16:creationId xmlns:a16="http://schemas.microsoft.com/office/drawing/2014/main" id="{5A8B79CA-F576-FC04-E0A3-EB872627EE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9375" y="3948114"/>
            <a:ext cx="2089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en-US" altLang="zh-CN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r>
              <a:rPr kumimoji="1" lang="zh-CN" altLang="en-US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：轴向变形系数</a:t>
            </a:r>
          </a:p>
        </p:txBody>
      </p:sp>
      <p:sp>
        <p:nvSpPr>
          <p:cNvPr id="6151" name="Text Box 10">
            <a:extLst>
              <a:ext uri="{FF2B5EF4-FFF2-40B4-BE49-F238E27FC236}">
                <a16:creationId xmlns:a16="http://schemas.microsoft.com/office/drawing/2014/main" id="{041299F4-3669-FDA5-BB85-5251282E15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9513" y="4437064"/>
            <a:ext cx="22987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en-US" altLang="zh-CN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P =  r =1  </a:t>
            </a:r>
            <a:r>
              <a:rPr kumimoji="1" lang="zh-CN" altLang="en-US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；  </a:t>
            </a:r>
            <a:r>
              <a:rPr kumimoji="1" lang="en-US" altLang="zh-CN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q = 0.5</a:t>
            </a:r>
          </a:p>
        </p:txBody>
      </p:sp>
      <p:sp>
        <p:nvSpPr>
          <p:cNvPr id="6152" name="Text Box 19">
            <a:extLst>
              <a:ext uri="{FF2B5EF4-FFF2-40B4-BE49-F238E27FC236}">
                <a16:creationId xmlns:a16="http://schemas.microsoft.com/office/drawing/2014/main" id="{72B5FA9C-C123-731B-BEB8-026EEAB95F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1088" y="5013326"/>
            <a:ext cx="38973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zh-CN" altLang="en-US" sz="2400" b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二：平面立体的斜二测画法</a:t>
            </a:r>
          </a:p>
        </p:txBody>
      </p:sp>
      <p:sp>
        <p:nvSpPr>
          <p:cNvPr id="6153" name="Text Box 20">
            <a:extLst>
              <a:ext uri="{FF2B5EF4-FFF2-40B4-BE49-F238E27FC236}">
                <a16:creationId xmlns:a16="http://schemas.microsoft.com/office/drawing/2014/main" id="{ED11A746-1790-E776-C252-80AAD6188A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1089" y="5622926"/>
            <a:ext cx="45164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zh-CN" altLang="en-US" sz="2400" b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三：平行于坐标面的圆的斜二测</a:t>
            </a:r>
          </a:p>
        </p:txBody>
      </p:sp>
      <p:sp>
        <p:nvSpPr>
          <p:cNvPr id="6154" name="Text Box 2">
            <a:extLst>
              <a:ext uri="{FF2B5EF4-FFF2-40B4-BE49-F238E27FC236}">
                <a16:creationId xmlns:a16="http://schemas.microsoft.com/office/drawing/2014/main" id="{4BE4FD0C-C50F-246D-1C11-DBFC8EA36B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60291"/>
            <a:ext cx="341632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33993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en-US" altLang="zh-CN" sz="2800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5.3   </a:t>
            </a:r>
            <a:r>
              <a:rPr kumimoji="1" lang="zh-CN" altLang="en-US" sz="2800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斜二测轴测图</a:t>
            </a:r>
          </a:p>
        </p:txBody>
      </p:sp>
      <p:pic>
        <p:nvPicPr>
          <p:cNvPr id="6155" name="图片 15" descr="..\第2456章\z.wmf">
            <a:extLst>
              <a:ext uri="{FF2B5EF4-FFF2-40B4-BE49-F238E27FC236}">
                <a16:creationId xmlns:a16="http://schemas.microsoft.com/office/drawing/2014/main" id="{045E8F67-4A67-E26C-E572-D5F1ADDF24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11" t="23541" r="59576" b="21086"/>
          <a:stretch>
            <a:fillRect/>
          </a:stretch>
        </p:blipFill>
        <p:spPr bwMode="auto">
          <a:xfrm>
            <a:off x="7199313" y="2786064"/>
            <a:ext cx="3040062" cy="27146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PP_MARK_KEY" val="f6fa3617-399c-4d50-95a4-6e3c160ae3f8"/>
  <p:tag name="COMMONDATA" val="eyJoZGlkIjoiZThmNjAzMWJlZjFkMmQwODUwMTJkYzE2ODFiYmFmYTc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926161626"/>
  <p:tag name="MH_LIBRARY" val="GRAPHIC"/>
  <p:tag name="MH_TYPE" val="PageTitle"/>
  <p:tag name="MH_ORDER" val="PageTitl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926161626"/>
  <p:tag name="MH_LIBRARY" val="GRAPHIC"/>
  <p:tag name="MH_TYPE" val="SubTitle"/>
  <p:tag name="MH_ORDER" val="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926161626"/>
  <p:tag name="MH_LIBRARY" val="GRAPHIC"/>
  <p:tag name="MH_TYPE" val="Other"/>
  <p:tag name="MH_ORDER" val="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926161626"/>
  <p:tag name="MH_LIBRARY" val="GRAPHIC"/>
  <p:tag name="MH_TYPE" val="SubTitle"/>
  <p:tag name="MH_ORDER" val="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926161626"/>
  <p:tag name="MH_LIBRARY" val="GRAPHIC"/>
  <p:tag name="MH_TYPE" val="Other"/>
  <p:tag name="MH_ORDER" val="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926161626"/>
  <p:tag name="MH_LIBRARY" val="GRAPHIC"/>
  <p:tag name="MH_TYPE" val="SubTitle"/>
  <p:tag name="MH_ORDER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926161626"/>
  <p:tag name="MH_LIBRARY" val="GRAPHIC"/>
  <p:tag name="MH_TYPE" val="Other"/>
  <p:tag name="MH_ORDER" val="1"/>
</p:tagLst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72939C"/>
      </a:accent1>
      <a:accent2>
        <a:srgbClr val="DEDAD7"/>
      </a:accent2>
      <a:accent3>
        <a:srgbClr val="8A8A8A"/>
      </a:accent3>
      <a:accent4>
        <a:srgbClr val="545C5F"/>
      </a:accent4>
      <a:accent5>
        <a:srgbClr val="F7ABAD"/>
      </a:accent5>
      <a:accent6>
        <a:srgbClr val="FADB2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72939C"/>
      </a:accent1>
      <a:accent2>
        <a:srgbClr val="DEDAD7"/>
      </a:accent2>
      <a:accent3>
        <a:srgbClr val="8A8A8A"/>
      </a:accent3>
      <a:accent4>
        <a:srgbClr val="545C5F"/>
      </a:accent4>
      <a:accent5>
        <a:srgbClr val="F7ABAD"/>
      </a:accent5>
      <a:accent6>
        <a:srgbClr val="FADB2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s:customData xmlns="http://www.wps.cn/officeDocument/2013/wpsCustomData" xmlns:s="http://www.wps.cn/officeDocument/2013/wpsCustomData">
  <extobjs>
    <extobj name="F35B0BEE-F18A-47BB-8FCB-E00DA2F2635D-1">
      <extobjdata type="F35B0BEE-F18A-47BB-8FCB-E00DA2F2635D" data="ewoJIkRlc2lnbklkIiA6ICIxNzlmZTg1Mi01M2QzLTRmN2QtYTFhMy04YjE1NmJlNmI5NTgiCn0K"/>
    </extobj>
    <extobj name="F35B0BEE-F18A-47BB-8FCB-E00DA2F2635D-2">
      <extobjdata type="F35B0BEE-F18A-47BB-8FCB-E00DA2F2635D" data="ewoJIkRlc2lnbklkIiA6ICIxNzlmZTg1Mi01M2QzLTRmN2QtYTFhMy04YjE1NmJlNmI5NTgiCn0K"/>
    </extobj>
  </extobjs>
</s:customData>
</file>

<file path=customXml/itemProps1.xml><?xml version="1.0" encoding="utf-8"?>
<ds:datastoreItem xmlns:ds="http://schemas.openxmlformats.org/officeDocument/2006/customXml" ds:itemID="{395EB46E-2E1F-4176-996C-DB80F8A45768}">
  <ds:schemaRefs>
    <ds:schemaRef ds:uri="http://www.wps.cn/officeDocument/2013/wpsCustomDat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634</Words>
  <Application>Microsoft Office PowerPoint</Application>
  <PresentationFormat>宽屏</PresentationFormat>
  <Paragraphs>73</Paragraphs>
  <Slides>9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7" baseType="lpstr">
      <vt:lpstr>方正舒体</vt:lpstr>
      <vt:lpstr>宋体</vt:lpstr>
      <vt:lpstr>Arial</vt:lpstr>
      <vt:lpstr>Franklin Gothic Book</vt:lpstr>
      <vt:lpstr>Helvetica</vt:lpstr>
      <vt:lpstr>Times New Roman</vt:lpstr>
      <vt:lpstr>Office Theme</vt:lpstr>
      <vt:lpstr>AutoCAD Drawing</vt:lpstr>
      <vt:lpstr>轴测投影图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24</cp:revision>
  <dcterms:created xsi:type="dcterms:W3CDTF">2023-03-30T12:50:00Z</dcterms:created>
  <dcterms:modified xsi:type="dcterms:W3CDTF">2024-04-14T00:18:58Z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F28DDA164ABD4E1B93C5C113DA1BF644</vt:lpwstr>
  </property>
  <property fmtid="{D5CDD505-2E9C-101B-9397-08002B2CF9AE}" pid="3" name="KSOProductBuildVer">
    <vt:lpwstr>2052-11.1.0.14036</vt:lpwstr>
  </property>
</Properties>
</file>