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12"/>
  </p:notesMasterIdLst>
  <p:sldIdLst>
    <p:sldId id="261" r:id="rId3"/>
    <p:sldId id="326" r:id="rId4"/>
    <p:sldId id="328" r:id="rId5"/>
    <p:sldId id="325" r:id="rId6"/>
    <p:sldId id="287" r:id="rId7"/>
    <p:sldId id="288" r:id="rId8"/>
    <p:sldId id="289" r:id="rId9"/>
    <p:sldId id="290" r:id="rId10"/>
    <p:sldId id="291" r:id="rId11"/>
  </p:sldIdLst>
  <p:sldSz cx="12192000" cy="6858000"/>
  <p:notesSz cx="6858000" cy="9144000"/>
  <p:custDataLst>
    <p:tags r:id="rId13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5498" initials="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BF4FD"/>
    <a:srgbClr val="F8AFB3"/>
    <a:srgbClr val="93C2EC"/>
    <a:srgbClr val="5296DC"/>
    <a:srgbClr val="9495B8"/>
    <a:srgbClr val="4792D6"/>
    <a:srgbClr val="D0E6F3"/>
    <a:srgbClr val="D5E8F6"/>
    <a:srgbClr val="95C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0" name="Shape 3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"/>
      </a:defRPr>
    </a:lvl1pPr>
    <a:lvl2pPr indent="228600" latinLnBrk="0">
      <a:defRPr sz="1200">
        <a:latin typeface="+mn-lt"/>
        <a:ea typeface="+mn-ea"/>
        <a:cs typeface="+mn-cs"/>
        <a:sym typeface="Helvetica"/>
      </a:defRPr>
    </a:lvl2pPr>
    <a:lvl3pPr indent="457200" latinLnBrk="0">
      <a:defRPr sz="1200">
        <a:latin typeface="+mn-lt"/>
        <a:ea typeface="+mn-ea"/>
        <a:cs typeface="+mn-cs"/>
        <a:sym typeface="Helvetica"/>
      </a:defRPr>
    </a:lvl3pPr>
    <a:lvl4pPr indent="685800" latinLnBrk="0">
      <a:defRPr sz="1200">
        <a:latin typeface="+mn-lt"/>
        <a:ea typeface="+mn-ea"/>
        <a:cs typeface="+mn-cs"/>
        <a:sym typeface="Helvetica"/>
      </a:defRPr>
    </a:lvl4pPr>
    <a:lvl5pPr indent="914400" latinLnBrk="0">
      <a:defRPr sz="1200">
        <a:latin typeface="+mn-lt"/>
        <a:ea typeface="+mn-ea"/>
        <a:cs typeface="+mn-cs"/>
        <a:sym typeface="Helvetica"/>
      </a:defRPr>
    </a:lvl5pPr>
    <a:lvl6pPr indent="1143000" latinLnBrk="0">
      <a:defRPr sz="1200">
        <a:latin typeface="+mn-lt"/>
        <a:ea typeface="+mn-ea"/>
        <a:cs typeface="+mn-cs"/>
        <a:sym typeface="Helvetica"/>
      </a:defRPr>
    </a:lvl6pPr>
    <a:lvl7pPr indent="1371600" latinLnBrk="0">
      <a:defRPr sz="1200">
        <a:latin typeface="+mn-lt"/>
        <a:ea typeface="+mn-ea"/>
        <a:cs typeface="+mn-cs"/>
        <a:sym typeface="Helvetica"/>
      </a:defRPr>
    </a:lvl7pPr>
    <a:lvl8pPr indent="1600200" latinLnBrk="0">
      <a:defRPr sz="1200">
        <a:latin typeface="+mn-lt"/>
        <a:ea typeface="+mn-ea"/>
        <a:cs typeface="+mn-cs"/>
        <a:sym typeface="Helvetica"/>
      </a:defRPr>
    </a:lvl8pPr>
    <a:lvl9pPr indent="1828800" latinLnBrk="0">
      <a:defRPr sz="1200">
        <a:latin typeface="+mn-lt"/>
        <a:ea typeface="+mn-ea"/>
        <a:cs typeface="+mn-cs"/>
        <a:sym typeface="Helvetica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"/>
          <p:cNvSpPr/>
          <p:nvPr/>
        </p:nvSpPr>
        <p:spPr>
          <a:xfrm>
            <a:off x="8693622" y="1066231"/>
            <a:ext cx="2388359" cy="4725538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958354" y="1279478"/>
            <a:ext cx="2441160" cy="429904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61881" y="-1"/>
            <a:ext cx="2441160" cy="33300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061881" y="3527945"/>
            <a:ext cx="2441160" cy="33300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icture Placeholder 8"/>
          <p:cNvSpPr>
            <a:spLocks noGrp="1"/>
          </p:cNvSpPr>
          <p:nvPr>
            <p:ph type="pic" idx="13"/>
          </p:nvPr>
        </p:nvSpPr>
        <p:spPr>
          <a:xfrm>
            <a:off x="3832850" y="-2"/>
            <a:ext cx="8359150" cy="573153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"/>
          <p:cNvSpPr/>
          <p:nvPr/>
        </p:nvSpPr>
        <p:spPr>
          <a:xfrm>
            <a:off x="6782937" y="-1"/>
            <a:ext cx="3643954" cy="210175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325133" y="2346505"/>
            <a:ext cx="2769814" cy="451149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51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875964" y="1228298"/>
            <a:ext cx="4136864" cy="2920621"/>
          </a:xfrm>
          <a:prstGeom prst="rect">
            <a:avLst/>
          </a:prstGeom>
          <a:effectLst>
            <a:outerShdw blurRad="381000" dist="304800" dir="189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icture Placeholder 5"/>
          <p:cNvSpPr>
            <a:spLocks noGrp="1"/>
          </p:cNvSpPr>
          <p:nvPr>
            <p:ph type="pic" sz="half" idx="13"/>
          </p:nvPr>
        </p:nvSpPr>
        <p:spPr>
          <a:xfrm>
            <a:off x="-1" y="1146411"/>
            <a:ext cx="6810235" cy="297521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0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1282889" y="4380931"/>
            <a:ext cx="2347413" cy="247706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707324" y="948947"/>
            <a:ext cx="4960108" cy="496010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icture Placeholder 9"/>
          <p:cNvSpPr>
            <a:spLocks noGrp="1"/>
          </p:cNvSpPr>
          <p:nvPr>
            <p:ph type="pic" sz="half" idx="13"/>
          </p:nvPr>
        </p:nvSpPr>
        <p:spPr>
          <a:xfrm>
            <a:off x="1064523" y="0"/>
            <a:ext cx="4831308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icture Placeholder 9"/>
          <p:cNvSpPr>
            <a:spLocks noGrp="1"/>
          </p:cNvSpPr>
          <p:nvPr>
            <p:ph type="pic" sz="half" idx="13"/>
          </p:nvPr>
        </p:nvSpPr>
        <p:spPr>
          <a:xfrm>
            <a:off x="6136987" y="1294945"/>
            <a:ext cx="4999586" cy="4327933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icture Placeholder 5"/>
          <p:cNvSpPr>
            <a:spLocks noGrp="1"/>
          </p:cNvSpPr>
          <p:nvPr>
            <p:ph type="pic" idx="13"/>
          </p:nvPr>
        </p:nvSpPr>
        <p:spPr>
          <a:xfrm>
            <a:off x="6196083" y="-13648"/>
            <a:ext cx="5995918" cy="6871649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icture Placeholder 4"/>
          <p:cNvSpPr>
            <a:spLocks noGrp="1"/>
          </p:cNvSpPr>
          <p:nvPr>
            <p:ph type="pic" sz="half" idx="13"/>
          </p:nvPr>
        </p:nvSpPr>
        <p:spPr>
          <a:xfrm>
            <a:off x="764273" y="844079"/>
            <a:ext cx="6414449" cy="516984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Freeform 12"/>
          <p:cNvSpPr/>
          <p:nvPr/>
        </p:nvSpPr>
        <p:spPr>
          <a:xfrm>
            <a:off x="-1" y="561833"/>
            <a:ext cx="9751328" cy="2620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0149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9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709683" y="1214652"/>
            <a:ext cx="10772635" cy="2620371"/>
          </a:xfrm>
          <a:prstGeom prst="rect">
            <a:avLst/>
          </a:prstGeom>
          <a:effectLst>
            <a:outerShdw blurRad="381000" dist="190500" dir="135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210" name="Shape 21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"/>
          <p:cNvSpPr/>
          <p:nvPr/>
        </p:nvSpPr>
        <p:spPr>
          <a:xfrm>
            <a:off x="630641" y="532263"/>
            <a:ext cx="10930719" cy="59913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381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8" name="Picture Placeholder 6"/>
          <p:cNvSpPr>
            <a:spLocks noGrp="1"/>
          </p:cNvSpPr>
          <p:nvPr>
            <p:ph type="pic" sz="half" idx="13"/>
          </p:nvPr>
        </p:nvSpPr>
        <p:spPr>
          <a:xfrm>
            <a:off x="6296166" y="532262"/>
            <a:ext cx="5265194" cy="59913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2"/>
          <p:cNvSpPr/>
          <p:nvPr/>
        </p:nvSpPr>
        <p:spPr>
          <a:xfrm>
            <a:off x="7014950" y="0"/>
            <a:ext cx="5177052" cy="4421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64" y="0"/>
                </a:moveTo>
                <a:lnTo>
                  <a:pt x="21600" y="0"/>
                </a:lnTo>
                <a:lnTo>
                  <a:pt x="21600" y="6512"/>
                </a:lnTo>
                <a:lnTo>
                  <a:pt x="1366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Picture Placeholder 7"/>
          <p:cNvSpPr>
            <a:spLocks noGrp="1"/>
          </p:cNvSpPr>
          <p:nvPr>
            <p:ph type="pic" sz="half" idx="13"/>
          </p:nvPr>
        </p:nvSpPr>
        <p:spPr>
          <a:xfrm>
            <a:off x="6509983" y="1103762"/>
            <a:ext cx="4391083" cy="465047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521400" y="3425588"/>
            <a:ext cx="4401728" cy="25153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7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273096" y="3425587"/>
            <a:ext cx="4401729" cy="25153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3562063"/>
            <a:ext cx="4112525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3700817" y="3562065"/>
            <a:ext cx="3564342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7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048000" y="791568"/>
            <a:ext cx="3564341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8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6209729" y="791568"/>
            <a:ext cx="5982271" cy="249754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icture Placeholder 8"/>
          <p:cNvSpPr>
            <a:spLocks noGrp="1"/>
          </p:cNvSpPr>
          <p:nvPr>
            <p:ph type="pic" sz="half" idx="13"/>
          </p:nvPr>
        </p:nvSpPr>
        <p:spPr>
          <a:xfrm>
            <a:off x="6810233" y="796687"/>
            <a:ext cx="4339990" cy="526462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icture Placeholder 8"/>
          <p:cNvSpPr>
            <a:spLocks noGrp="1"/>
          </p:cNvSpPr>
          <p:nvPr>
            <p:ph type="pic" idx="13"/>
          </p:nvPr>
        </p:nvSpPr>
        <p:spPr>
          <a:xfrm>
            <a:off x="-1" y="0"/>
            <a:ext cx="12192001" cy="68580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86400" y="-1"/>
            <a:ext cx="3835021" cy="393055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8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7906602" y="2927444"/>
            <a:ext cx="3835022" cy="393055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tangle 4"/>
          <p:cNvSpPr/>
          <p:nvPr/>
        </p:nvSpPr>
        <p:spPr>
          <a:xfrm>
            <a:off x="3234520" y="3115099"/>
            <a:ext cx="7574509" cy="2838736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419368" y="3384644"/>
            <a:ext cx="3944203" cy="2299648"/>
          </a:xfrm>
          <a:prstGeom prst="rect">
            <a:avLst/>
          </a:prstGeom>
          <a:effectLst>
            <a:outerShdw blurRad="381000" dist="254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icture Placeholder 4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1" cy="68580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08327" y="2535072"/>
            <a:ext cx="2975213" cy="178785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7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608393" y="2535070"/>
            <a:ext cx="2975213" cy="17878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8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7408460" y="2535070"/>
            <a:ext cx="2975213" cy="178785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Freeform 3"/>
          <p:cNvSpPr/>
          <p:nvPr/>
        </p:nvSpPr>
        <p:spPr>
          <a:xfrm>
            <a:off x="6719247" y="0"/>
            <a:ext cx="5472753" cy="42853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64" y="0"/>
                </a:moveTo>
                <a:lnTo>
                  <a:pt x="21600" y="0"/>
                </a:lnTo>
                <a:lnTo>
                  <a:pt x="21600" y="6512"/>
                </a:lnTo>
                <a:lnTo>
                  <a:pt x="13662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19248" y="2265528"/>
            <a:ext cx="3480180" cy="216999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18" name="Parallelogram 1"/>
          <p:cNvSpPr/>
          <p:nvPr/>
        </p:nvSpPr>
        <p:spPr>
          <a:xfrm>
            <a:off x="5101988" y="5513696"/>
            <a:ext cx="4353636" cy="1344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444" y="0"/>
                </a:lnTo>
                <a:lnTo>
                  <a:pt x="21600" y="0"/>
                </a:lnTo>
                <a:lnTo>
                  <a:pt x="17156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Freeform 10"/>
          <p:cNvSpPr/>
          <p:nvPr/>
        </p:nvSpPr>
        <p:spPr>
          <a:xfrm>
            <a:off x="-1" y="0"/>
            <a:ext cx="3889613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4487" y="0"/>
                </a:lnTo>
                <a:lnTo>
                  <a:pt x="21600" y="16522"/>
                </a:lnTo>
                <a:lnTo>
                  <a:pt x="19414" y="21600"/>
                </a:lnTo>
                <a:lnTo>
                  <a:pt x="4927" y="21600"/>
                </a:lnTo>
                <a:lnTo>
                  <a:pt x="7113" y="16522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7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153361" y="2338273"/>
            <a:ext cx="3251151" cy="242479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icture Placeholder 5"/>
          <p:cNvSpPr>
            <a:spLocks noGrp="1"/>
          </p:cNvSpPr>
          <p:nvPr>
            <p:ph type="pic" idx="13"/>
          </p:nvPr>
        </p:nvSpPr>
        <p:spPr>
          <a:xfrm>
            <a:off x="-1" y="-1"/>
            <a:ext cx="12192001" cy="6858002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Rectangle 7"/>
          <p:cNvSpPr/>
          <p:nvPr/>
        </p:nvSpPr>
        <p:spPr>
          <a:xfrm>
            <a:off x="8229600" y="0"/>
            <a:ext cx="3962400" cy="685800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137779" y="1719397"/>
            <a:ext cx="2101756" cy="3644174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3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8931195" y="2611135"/>
            <a:ext cx="1459614" cy="261778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Diagonal Stripe 1"/>
          <p:cNvSpPr/>
          <p:nvPr/>
        </p:nvSpPr>
        <p:spPr>
          <a:xfrm flipV="1">
            <a:off x="0" y="1583140"/>
            <a:ext cx="7438029" cy="5274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4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985054" y="2470341"/>
            <a:ext cx="1610702" cy="194826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47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19104" y="3760230"/>
            <a:ext cx="878125" cy="106215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Freeform 3"/>
          <p:cNvSpPr/>
          <p:nvPr/>
        </p:nvSpPr>
        <p:spPr>
          <a:xfrm flipH="1" flipV="1">
            <a:off x="8024883" y="-2"/>
            <a:ext cx="3889613" cy="685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4487" y="0"/>
                </a:lnTo>
                <a:lnTo>
                  <a:pt x="21600" y="16522"/>
                </a:lnTo>
                <a:lnTo>
                  <a:pt x="19414" y="21600"/>
                </a:lnTo>
                <a:lnTo>
                  <a:pt x="4927" y="21600"/>
                </a:lnTo>
                <a:lnTo>
                  <a:pt x="7113" y="16522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6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902091" y="1536508"/>
            <a:ext cx="2856058" cy="3799766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sldNum" sz="quarter" idx="2"/>
          </p:nvPr>
        </p:nvSpPr>
        <p:spPr>
          <a:xfrm>
            <a:off x="0" y="0"/>
            <a:ext cx="358413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DB1449C-65A3-4787-C6A5-DB96C59991AD}"/>
              </a:ext>
            </a:extLst>
          </p:cNvPr>
          <p:cNvSpPr/>
          <p:nvPr/>
        </p:nvSpPr>
        <p:spPr>
          <a:xfrm>
            <a:off x="609600" y="1411288"/>
            <a:ext cx="109728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zh-CN" altLang="en-US" sz="1800">
              <a:solidFill>
                <a:srgbClr val="FFFFFF"/>
              </a:solidFill>
              <a:latin typeface="Franklin Gothic Book" panose="020B0503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DF1C821-7ADC-7730-5609-532A260E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367" y="6400801"/>
            <a:ext cx="4267200" cy="284163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D8756E7E-5322-3B40-1C0C-21E5ACA2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7767" y="6400801"/>
            <a:ext cx="4978400" cy="284163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D5A25B18-68D6-13F7-421C-AB718A32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7718" y="6217851"/>
            <a:ext cx="279882" cy="276999"/>
          </a:xfrm>
        </p:spPr>
        <p:txBody>
          <a:bodyPr/>
          <a:lstStyle>
            <a:lvl1pPr>
              <a:defRPr/>
            </a:lvl1pPr>
          </a:lstStyle>
          <a:p>
            <a:fld id="{40A7F133-320D-4CEA-82BA-CB0EDB2ED42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63215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792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169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228297" y="2866029"/>
            <a:ext cx="3616657" cy="399197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178489" y="3944203"/>
            <a:ext cx="3477904" cy="291379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209731" y="0"/>
            <a:ext cx="3616657" cy="399197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575344" y="2866029"/>
            <a:ext cx="3616656" cy="399197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554638" y="4258100"/>
            <a:ext cx="3302759" cy="25999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87856" y="1319514"/>
            <a:ext cx="3562067" cy="359368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icture Placeholder 13"/>
          <p:cNvSpPr>
            <a:spLocks noGrp="1"/>
          </p:cNvSpPr>
          <p:nvPr>
            <p:ph type="pic" sz="half" idx="13"/>
          </p:nvPr>
        </p:nvSpPr>
        <p:spPr>
          <a:xfrm>
            <a:off x="8707271" y="794983"/>
            <a:ext cx="3484729" cy="5268037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08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6063019" y="1495284"/>
            <a:ext cx="3867434" cy="3867433"/>
          </a:xfrm>
          <a:prstGeom prst="rect">
            <a:avLst/>
          </a:prstGeom>
          <a:effectLst>
            <a:outerShdw blurRad="381000" dist="1905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Freeform 13"/>
          <p:cNvSpPr/>
          <p:nvPr/>
        </p:nvSpPr>
        <p:spPr>
          <a:xfrm>
            <a:off x="1926607" y="4387753"/>
            <a:ext cx="10265393" cy="1910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05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Picture Placeholder 12"/>
          <p:cNvSpPr>
            <a:spLocks noGrp="1"/>
          </p:cNvSpPr>
          <p:nvPr>
            <p:ph type="pic" sz="half" idx="13"/>
          </p:nvPr>
        </p:nvSpPr>
        <p:spPr>
          <a:xfrm>
            <a:off x="1269241" y="3125336"/>
            <a:ext cx="10099345" cy="2743202"/>
          </a:xfrm>
          <a:prstGeom prst="rect">
            <a:avLst/>
          </a:prstGeom>
          <a:effectLst>
            <a:outerShdw blurRad="444500" dist="228600" dir="2700000" rotWithShape="0">
              <a:srgbClr val="000000">
                <a:alpha val="25000"/>
              </a:srgbClr>
            </a:outerShdw>
          </a:effectLst>
        </p:spPr>
        <p:txBody>
          <a:bodyPr lIns="91439" rIns="91439"/>
          <a:lstStyle/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icture Placeholder 12"/>
          <p:cNvSpPr>
            <a:spLocks noGrp="1"/>
          </p:cNvSpPr>
          <p:nvPr>
            <p:ph type="pic" idx="13"/>
          </p:nvPr>
        </p:nvSpPr>
        <p:spPr>
          <a:xfrm>
            <a:off x="0" y="-1"/>
            <a:ext cx="5827595" cy="6553201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7C8E1"/>
            </a:gs>
            <a:gs pos="62000">
              <a:srgbClr val="ADE9F8">
                <a:alpha val="0"/>
              </a:srgbClr>
            </a:gs>
            <a:gs pos="24000">
              <a:srgbClr val="BADAEB">
                <a:alpha val="65000"/>
              </a:srgbClr>
            </a:gs>
            <a:gs pos="0">
              <a:srgbClr val="4692DC">
                <a:alpha val="60000"/>
              </a:srgbClr>
            </a:gs>
          </a:gsLst>
          <a:lin ang="1818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图片 4" descr="图片包含 徽标&#10;&#10;描述已自动生成">
            <a:extLst>
              <a:ext uri="{FF2B5EF4-FFF2-40B4-BE49-F238E27FC236}">
                <a16:creationId xmlns:a16="http://schemas.microsoft.com/office/drawing/2014/main" id="{83164426-87FC-82DE-B0E4-88D1435B894C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4" y="7633"/>
            <a:ext cx="572221" cy="54005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5670294-9C8D-D59F-BA0F-DC3F783AC200}"/>
              </a:ext>
            </a:extLst>
          </p:cNvPr>
          <p:cNvSpPr txBox="1"/>
          <p:nvPr userDrawn="1"/>
        </p:nvSpPr>
        <p:spPr>
          <a:xfrm>
            <a:off x="674255" y="92995"/>
            <a:ext cx="268778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方正舒体" panose="02010601030101010101" pitchFamily="2" charset="-122"/>
                <a:ea typeface="方正舒体" panose="02010601030101010101" pitchFamily="2" charset="-122"/>
                <a:sym typeface="Helvetica"/>
              </a:rPr>
              <a:t>私立华联学院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4" r:id="rId19"/>
    <p:sldLayoutId id="2147483675" r:id="rId20"/>
    <p:sldLayoutId id="2147483676" r:id="rId21"/>
    <p:sldLayoutId id="2147483678" r:id="rId22"/>
    <p:sldLayoutId id="2147483679" r:id="rId23"/>
    <p:sldLayoutId id="2147483680" r:id="rId24"/>
    <p:sldLayoutId id="2147483681" r:id="rId25"/>
    <p:sldLayoutId id="2147483682" r:id="rId26"/>
    <p:sldLayoutId id="2147483683" r:id="rId27"/>
    <p:sldLayoutId id="2147483684" r:id="rId28"/>
    <p:sldLayoutId id="2147483685" r:id="rId29"/>
    <p:sldLayoutId id="2147483686" r:id="rId30"/>
    <p:sldLayoutId id="2147483687" r:id="rId31"/>
    <p:sldLayoutId id="2147483688" r:id="rId32"/>
    <p:sldLayoutId id="2147483690" r:id="rId33"/>
    <p:sldLayoutId id="2147483692" r:id="rId34"/>
    <p:sldLayoutId id="2147483693" r:id="rId35"/>
    <p:sldLayoutId id="2147483694" r:id="rId3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1234440" marR="0" indent="-32004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 panose="020B0604020202020204"/>
        <a:buChar char="•"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0DAF9CF-5DE8-728C-5441-3AA65E7CC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8156" y="3862138"/>
            <a:ext cx="8675688" cy="990600"/>
          </a:xfrm>
        </p:spPr>
        <p:txBody>
          <a:bodyPr/>
          <a:lstStyle/>
          <a:p>
            <a:pPr algn="ctr" eaLnBrk="1" hangingPunct="1"/>
            <a:r>
              <a:rPr lang="zh-CN" altLang="en-US" sz="40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轴测投影图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B71E0E3-E845-C944-D246-695415B57313}"/>
              </a:ext>
            </a:extLst>
          </p:cNvPr>
          <p:cNvSpPr/>
          <p:nvPr/>
        </p:nvSpPr>
        <p:spPr>
          <a:xfrm>
            <a:off x="3368330" y="642938"/>
            <a:ext cx="54553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800" b="1" dirty="0">
                <a:latin typeface="宋体" pitchFamily="2" charset="-122"/>
                <a:ea typeface="宋体" pitchFamily="2" charset="-122"/>
                <a:cs typeface="+mj-cs"/>
              </a:rPr>
              <a:t>机械制图与</a:t>
            </a:r>
            <a:r>
              <a:rPr lang="en-US" altLang="zh-CN" sz="4800" b="1" dirty="0">
                <a:latin typeface="宋体" pitchFamily="2" charset="-122"/>
                <a:ea typeface="宋体" pitchFamily="2" charset="-122"/>
                <a:cs typeface="+mj-cs"/>
              </a:rPr>
              <a:t>AUTOCAD</a:t>
            </a:r>
            <a:endParaRPr lang="zh-CN" altLang="en-US" sz="4800" b="1" dirty="0">
              <a:latin typeface="宋体" pitchFamily="2" charset="-122"/>
              <a:ea typeface="宋体" pitchFamily="2" charset="-122"/>
              <a:cs typeface="+mj-cs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DC365B8-D9D6-D58F-C9A3-EA99578441BB}"/>
              </a:ext>
            </a:extLst>
          </p:cNvPr>
          <p:cNvSpPr/>
          <p:nvPr/>
        </p:nvSpPr>
        <p:spPr>
          <a:xfrm>
            <a:off x="5238750" y="2710678"/>
            <a:ext cx="1714500" cy="730088"/>
          </a:xfrm>
          <a:prstGeom prst="roundRect">
            <a:avLst/>
          </a:prstGeom>
          <a:noFill/>
          <a:ln w="57150">
            <a:solidFill>
              <a:srgbClr val="1A61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第五章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37045536-32ED-60A9-6819-A14F380A4760}"/>
              </a:ext>
            </a:extLst>
          </p:cNvPr>
          <p:cNvGrpSpPr/>
          <p:nvPr/>
        </p:nvGrpSpPr>
        <p:grpSpPr>
          <a:xfrm>
            <a:off x="2817812" y="2294896"/>
            <a:ext cx="6517213" cy="684609"/>
            <a:chOff x="1382851" y="1884777"/>
            <a:chExt cx="4138612" cy="912812"/>
          </a:xfrm>
        </p:grpSpPr>
        <p:sp>
          <p:nvSpPr>
            <p:cNvPr id="9" name="MH_SubTitle_1">
              <a:extLst>
                <a:ext uri="{FF2B5EF4-FFF2-40B4-BE49-F238E27FC236}">
                  <a16:creationId xmlns:a16="http://schemas.microsoft.com/office/drawing/2014/main" id="{6EC85B4E-5353-FA52-518E-6C0B5C3AF3BF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233751" y="1919702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概述</a:t>
              </a:r>
            </a:p>
          </p:txBody>
        </p:sp>
        <p:sp>
          <p:nvSpPr>
            <p:cNvPr id="10" name="MH_Other_1">
              <a:extLst>
                <a:ext uri="{FF2B5EF4-FFF2-40B4-BE49-F238E27FC236}">
                  <a16:creationId xmlns:a16="http://schemas.microsoft.com/office/drawing/2014/main" id="{F1F95D3B-CF2D-A343-B001-A8DC8CF2D47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382851" y="1884777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1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62229BE9-C9ED-593E-74B9-A94CAAAA322A}"/>
              </a:ext>
            </a:extLst>
          </p:cNvPr>
          <p:cNvGrpSpPr/>
          <p:nvPr/>
        </p:nvGrpSpPr>
        <p:grpSpPr>
          <a:xfrm>
            <a:off x="2817812" y="2989031"/>
            <a:ext cx="6517212" cy="684610"/>
            <a:chOff x="1382851" y="2810290"/>
            <a:chExt cx="4138612" cy="912813"/>
          </a:xfrm>
        </p:grpSpPr>
        <p:sp>
          <p:nvSpPr>
            <p:cNvPr id="12" name="MH_SubTitle_2">
              <a:extLst>
                <a:ext uri="{FF2B5EF4-FFF2-40B4-BE49-F238E27FC236}">
                  <a16:creationId xmlns:a16="http://schemas.microsoft.com/office/drawing/2014/main" id="{D5C417E1-B36B-8347-7796-5D392BE6206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2233751" y="2845214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正等测图</a:t>
              </a:r>
            </a:p>
          </p:txBody>
        </p:sp>
        <p:sp>
          <p:nvSpPr>
            <p:cNvPr id="13" name="MH_Other_2">
              <a:extLst>
                <a:ext uri="{FF2B5EF4-FFF2-40B4-BE49-F238E27FC236}">
                  <a16:creationId xmlns:a16="http://schemas.microsoft.com/office/drawing/2014/main" id="{836D6F3A-168F-4090-A192-A6CACAF4D89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1382851" y="2810290"/>
              <a:ext cx="1041400" cy="912813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2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A709672-1AA0-14A9-5639-9F9F7E1AA382}"/>
              </a:ext>
            </a:extLst>
          </p:cNvPr>
          <p:cNvGrpSpPr/>
          <p:nvPr/>
        </p:nvGrpSpPr>
        <p:grpSpPr>
          <a:xfrm>
            <a:off x="2817812" y="3683165"/>
            <a:ext cx="6517212" cy="684609"/>
            <a:chOff x="1382851" y="3735802"/>
            <a:chExt cx="4138612" cy="912812"/>
          </a:xfrm>
        </p:grpSpPr>
        <p:sp>
          <p:nvSpPr>
            <p:cNvPr id="15" name="MH_SubTitle_3">
              <a:extLst>
                <a:ext uri="{FF2B5EF4-FFF2-40B4-BE49-F238E27FC236}">
                  <a16:creationId xmlns:a16="http://schemas.microsoft.com/office/drawing/2014/main" id="{F1F96D76-A56D-7657-3F8F-F7E66F63CD6C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2233751" y="3770727"/>
              <a:ext cx="3287712" cy="838200"/>
            </a:xfrm>
            <a:custGeom>
              <a:avLst/>
              <a:gdLst>
                <a:gd name="connsiteX0" fmla="*/ 122108 w 732631"/>
                <a:gd name="connsiteY0" fmla="*/ 0 h 5307012"/>
                <a:gd name="connsiteX1" fmla="*/ 610523 w 732631"/>
                <a:gd name="connsiteY1" fmla="*/ 0 h 5307012"/>
                <a:gd name="connsiteX2" fmla="*/ 732631 w 732631"/>
                <a:gd name="connsiteY2" fmla="*/ 122108 h 5307012"/>
                <a:gd name="connsiteX3" fmla="*/ 732631 w 732631"/>
                <a:gd name="connsiteY3" fmla="*/ 5307012 h 5307012"/>
                <a:gd name="connsiteX4" fmla="*/ 732631 w 732631"/>
                <a:gd name="connsiteY4" fmla="*/ 5307012 h 5307012"/>
                <a:gd name="connsiteX5" fmla="*/ 0 w 732631"/>
                <a:gd name="connsiteY5" fmla="*/ 5307012 h 5307012"/>
                <a:gd name="connsiteX6" fmla="*/ 0 w 732631"/>
                <a:gd name="connsiteY6" fmla="*/ 5307012 h 5307012"/>
                <a:gd name="connsiteX7" fmla="*/ 0 w 732631"/>
                <a:gd name="connsiteY7" fmla="*/ 122108 h 5307012"/>
                <a:gd name="connsiteX8" fmla="*/ 122108 w 732631"/>
                <a:gd name="connsiteY8" fmla="*/ 0 h 5307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2631" h="5307012">
                  <a:moveTo>
                    <a:pt x="732631" y="884525"/>
                  </a:moveTo>
                  <a:lnTo>
                    <a:pt x="732631" y="4422487"/>
                  </a:lnTo>
                  <a:cubicBezTo>
                    <a:pt x="732631" y="4910992"/>
                    <a:pt x="725084" y="5307008"/>
                    <a:pt x="715774" y="5307008"/>
                  </a:cubicBezTo>
                  <a:lnTo>
                    <a:pt x="0" y="5307008"/>
                  </a:lnTo>
                  <a:lnTo>
                    <a:pt x="0" y="5307008"/>
                  </a:lnTo>
                  <a:lnTo>
                    <a:pt x="0" y="4"/>
                  </a:lnTo>
                  <a:lnTo>
                    <a:pt x="0" y="4"/>
                  </a:lnTo>
                  <a:lnTo>
                    <a:pt x="715774" y="4"/>
                  </a:lnTo>
                  <a:cubicBezTo>
                    <a:pt x="725084" y="4"/>
                    <a:pt x="732631" y="396020"/>
                    <a:pt x="732631" y="884525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0000" tIns="0" rIns="0" bIns="0" spcCol="1270" anchor="ctr">
              <a:normAutofit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sz="1500" dirty="0">
                  <a:solidFill>
                    <a:srgbClr val="565656"/>
                  </a:solidFill>
                </a:rPr>
                <a:t>    斜二测图</a:t>
              </a:r>
            </a:p>
          </p:txBody>
        </p:sp>
        <p:sp>
          <p:nvSpPr>
            <p:cNvPr id="16" name="MH_Other_3">
              <a:extLst>
                <a:ext uri="{FF2B5EF4-FFF2-40B4-BE49-F238E27FC236}">
                  <a16:creationId xmlns:a16="http://schemas.microsoft.com/office/drawing/2014/main" id="{6ED71344-C343-8A02-B1CA-104B7B06A40C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382851" y="3735802"/>
              <a:ext cx="1041400" cy="912812"/>
            </a:xfrm>
            <a:custGeom>
              <a:avLst/>
              <a:gdLst>
                <a:gd name="connsiteX0" fmla="*/ 0 w 872351"/>
                <a:gd name="connsiteY0" fmla="*/ 0 h 721783"/>
                <a:gd name="connsiteX1" fmla="*/ 697880 w 872351"/>
                <a:gd name="connsiteY1" fmla="*/ 0 h 721783"/>
                <a:gd name="connsiteX2" fmla="*/ 872351 w 872351"/>
                <a:gd name="connsiteY2" fmla="*/ 360892 h 721783"/>
                <a:gd name="connsiteX3" fmla="*/ 697880 w 872351"/>
                <a:gd name="connsiteY3" fmla="*/ 721783 h 721783"/>
                <a:gd name="connsiteX4" fmla="*/ 0 w 872351"/>
                <a:gd name="connsiteY4" fmla="*/ 721783 h 72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2351" h="721783">
                  <a:moveTo>
                    <a:pt x="0" y="0"/>
                  </a:moveTo>
                  <a:lnTo>
                    <a:pt x="697880" y="0"/>
                  </a:lnTo>
                  <a:lnTo>
                    <a:pt x="872351" y="360892"/>
                  </a:lnTo>
                  <a:lnTo>
                    <a:pt x="697880" y="721783"/>
                  </a:lnTo>
                  <a:lnTo>
                    <a:pt x="0" y="721783"/>
                  </a:lnTo>
                  <a:close/>
                </a:path>
              </a:pathLst>
            </a:custGeom>
            <a:solidFill>
              <a:schemeClr val="accent1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3000" dirty="0">
                  <a:solidFill>
                    <a:srgbClr val="FFFFFF"/>
                  </a:solidFill>
                </a:rPr>
                <a:t>3</a:t>
              </a:r>
              <a:endParaRPr lang="zh-CN" altLang="en-US" sz="3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9" name="MH_PageTitle">
            <a:extLst>
              <a:ext uri="{FF2B5EF4-FFF2-40B4-BE49-F238E27FC236}">
                <a16:creationId xmlns:a16="http://schemas.microsoft.com/office/drawing/2014/main" id="{B911256D-D985-E532-BEC9-D006C81D386D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649276" y="1516186"/>
            <a:ext cx="5406796" cy="524696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ctr" hangingPunct="1"/>
            <a:r>
              <a:rPr lang="zh-CN" altLang="en-US" dirty="0"/>
              <a:t>第五章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54240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F179CDB4-AA58-A898-8DE7-8117005DAF23}"/>
              </a:ext>
            </a:extLst>
          </p:cNvPr>
          <p:cNvSpPr txBox="1">
            <a:spLocks/>
          </p:cNvSpPr>
          <p:nvPr/>
        </p:nvSpPr>
        <p:spPr>
          <a:xfrm>
            <a:off x="532888" y="1301570"/>
            <a:ext cx="9878437" cy="607695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fontAlgn="ctr" hangingPunct="1">
              <a:lnSpc>
                <a:spcPts val="2700"/>
              </a:lnSpc>
            </a:pPr>
            <a:r>
              <a:rPr lang="zh-CN" altLang="zh-CN" dirty="0"/>
              <a:t>学习目标：</a:t>
            </a:r>
            <a:endParaRPr lang="en-US" altLang="zh-CN" dirty="0"/>
          </a:p>
          <a:p>
            <a:pPr fontAlgn="ctr" hangingPunct="1">
              <a:lnSpc>
                <a:spcPts val="2700"/>
              </a:lnSpc>
            </a:pPr>
            <a:br>
              <a:rPr lang="en-US" altLang="zh-CN" sz="1800" dirty="0">
                <a:latin typeface="+mn-ea"/>
              </a:rPr>
            </a:br>
            <a:r>
              <a:rPr lang="en-US" altLang="zh-CN" sz="1800" dirty="0">
                <a:latin typeface="+mn-ea"/>
              </a:rPr>
              <a:t>1.</a:t>
            </a:r>
            <a:r>
              <a:rPr lang="zh-CN" altLang="en-US" sz="1800" dirty="0">
                <a:latin typeface="+mn-ea"/>
              </a:rPr>
              <a:t>掌握轴测图的基本知识；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2.</a:t>
            </a:r>
            <a:r>
              <a:rPr lang="zh-CN" altLang="en-US" sz="1800" dirty="0">
                <a:latin typeface="+mn-ea"/>
              </a:rPr>
              <a:t>掌握绘制组合体的正等轴测图的形成和画法；</a:t>
            </a:r>
          </a:p>
          <a:p>
            <a:pPr fontAlgn="ctr" hangingPunct="1">
              <a:lnSpc>
                <a:spcPts val="2700"/>
              </a:lnSpc>
            </a:pPr>
            <a:r>
              <a:rPr lang="en-US" altLang="zh-CN" sz="1800" dirty="0">
                <a:latin typeface="+mn-ea"/>
              </a:rPr>
              <a:t>3.</a:t>
            </a:r>
            <a:r>
              <a:rPr lang="zh-CN" altLang="en-US" sz="1800" dirty="0">
                <a:latin typeface="+mn-ea"/>
              </a:rPr>
              <a:t>了解斜二轴测图的形成和画法；</a:t>
            </a:r>
          </a:p>
          <a:p>
            <a:pPr fontAlgn="ctr" hangingPunct="1">
              <a:lnSpc>
                <a:spcPts val="2700"/>
              </a:lnSpc>
            </a:pPr>
            <a:br>
              <a:rPr lang="zh-CN" altLang="zh-CN" sz="1800" dirty="0">
                <a:latin typeface="+mn-ea"/>
              </a:rPr>
            </a:br>
            <a:r>
              <a:rPr lang="zh-CN" altLang="en-US" sz="1800" dirty="0">
                <a:latin typeface="+mn-ea"/>
              </a:rPr>
              <a:t>重点：正轴测分析、斜二等轴测图</a:t>
            </a:r>
            <a:br>
              <a:rPr lang="zh-CN" altLang="en-US" sz="1800" dirty="0">
                <a:latin typeface="+mn-ea"/>
              </a:rPr>
            </a:br>
            <a:r>
              <a:rPr lang="zh-CN" altLang="en-US" sz="1800" dirty="0">
                <a:latin typeface="+mn-ea"/>
              </a:rPr>
              <a:t>难点：正等轴测图和斜二等轴测图的画法</a:t>
            </a:r>
            <a:endParaRPr lang="zh-CN" altLang="zh-CN" sz="1800" dirty="0">
              <a:latin typeface="+mn-ea"/>
            </a:endParaRPr>
          </a:p>
        </p:txBody>
      </p:sp>
      <p:pic>
        <p:nvPicPr>
          <p:cNvPr id="10" name="图片 9" descr="图片包含 徽标&#10;&#10;描述已自动生成">
            <a:extLst>
              <a:ext uri="{FF2B5EF4-FFF2-40B4-BE49-F238E27FC236}">
                <a16:creationId xmlns:a16="http://schemas.microsoft.com/office/drawing/2014/main" id="{4C2C1C0D-7F66-207A-81B7-4215A7673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100" y="253365"/>
            <a:ext cx="64389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31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>
            <a:extLst>
              <a:ext uri="{FF2B5EF4-FFF2-40B4-BE49-F238E27FC236}">
                <a16:creationId xmlns:a16="http://schemas.microsoft.com/office/drawing/2014/main" id="{47C22B14-9CD8-D698-CCB4-4471F9F3A4D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171700" y="2370137"/>
            <a:ext cx="7848600" cy="2879725"/>
          </a:xfrm>
        </p:spPr>
        <p:txBody>
          <a:bodyPr/>
          <a:lstStyle/>
          <a:p>
            <a:pPr marL="0" indent="720000" eaLnBrk="1" hangingPunct="1">
              <a:buFontTx/>
              <a:buNone/>
            </a:pPr>
            <a:r>
              <a:rPr lang="zh-CN" altLang="en-US" sz="2400" dirty="0">
                <a:ea typeface="宋体" panose="02010600030101010101" pitchFamily="2" charset="-122"/>
              </a:rPr>
              <a:t>轴测图是一种能同时反映立体的正面、侧面和水平面形状的单面投影图，直观性强，一般都能看懂。但它不能同时反映上述各面的实形，度量性差，所以只能把它当作一种读图工具。</a:t>
            </a:r>
          </a:p>
        </p:txBody>
      </p:sp>
    </p:spTree>
    <p:extLst>
      <p:ext uri="{BB962C8B-B14F-4D97-AF65-F5344CB8AC3E}">
        <p14:creationId xmlns:p14="http://schemas.microsoft.com/office/powerpoint/2010/main" val="15850318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F4DD38AD-480F-D533-7FC3-D3F988B05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5" y="464970"/>
            <a:ext cx="2173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5.1    </a:t>
            </a:r>
            <a:r>
              <a:rPr kumimoji="1"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概述</a:t>
            </a:r>
          </a:p>
        </p:txBody>
      </p:sp>
      <p:sp>
        <p:nvSpPr>
          <p:cNvPr id="2051" name="Text Box 5">
            <a:extLst>
              <a:ext uri="{FF2B5EF4-FFF2-40B4-BE49-F238E27FC236}">
                <a16:creationId xmlns:a16="http://schemas.microsoft.com/office/drawing/2014/main" id="{362AEE9D-3296-E7ED-EC2E-2EA792702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628776"/>
            <a:ext cx="304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一：轴测图的形成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2485D8CC-6451-79B9-60D3-5A92DE717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2205038"/>
            <a:ext cx="2871788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用平行投影法将形体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连同确定其空间位置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的直角坐标轴同时向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一个投影面（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）进行</a:t>
            </a: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投影，在投影面（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上得到反映形体长、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宽、高三个方向形</a:t>
            </a: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状的投影，称轴测图。</a:t>
            </a: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为轴测投影面）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1" lang="zh-CN" altLang="en-US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2053" name="图片 2" descr="a">
            <a:extLst>
              <a:ext uri="{FF2B5EF4-FFF2-40B4-BE49-F238E27FC236}">
                <a16:creationId xmlns:a16="http://schemas.microsoft.com/office/drawing/2014/main" id="{5E18222F-5F69-82BD-A8C4-69FD58451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9" t="16438" r="16946" b="13927"/>
          <a:stretch>
            <a:fillRect/>
          </a:stretch>
        </p:blipFill>
        <p:spPr bwMode="auto">
          <a:xfrm>
            <a:off x="5087938" y="2276476"/>
            <a:ext cx="5478462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010C15E8-0477-A902-ADEF-677A4DFBC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908051"/>
            <a:ext cx="447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二：确定轴测图的基本要素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ED1B3871-B15C-534B-9270-2378A1207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538" y="1844675"/>
            <a:ext cx="526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：轴测轴：直角坐标轴在 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面上的投影。 </a:t>
            </a:r>
          </a:p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  （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OX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轴、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OY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轴、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OZ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轴）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D82E76DE-2CD3-D5E9-823F-12B4BE99F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2586039"/>
            <a:ext cx="386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：轴间角：轴测轴之间的夹角。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FD66677B-3E9A-B617-91A9-3AE73ED08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3141664"/>
            <a:ext cx="4629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：轴向变形系数：轴测轴上的单位长度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与相应坐标轴上的单位长度比值</a:t>
            </a: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C89DA042-7EF1-FC99-CBE2-05290D3A3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6" y="3933825"/>
            <a:ext cx="42867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轴：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</a:t>
            </a:r>
            <a:r>
              <a:rPr kumimoji="1" lang="en-US" altLang="zh-CN" sz="2000" baseline="-25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Y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轴：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q</a:t>
            </a:r>
            <a:r>
              <a:rPr kumimoji="1" lang="en-US" altLang="zh-CN" sz="2000" baseline="-25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轴：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</a:t>
            </a:r>
            <a:r>
              <a:rPr kumimoji="1" lang="en-US" altLang="zh-CN" sz="2000" baseline="-25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3079" name="Text Box 8">
            <a:extLst>
              <a:ext uri="{FF2B5EF4-FFF2-40B4-BE49-F238E27FC236}">
                <a16:creationId xmlns:a16="http://schemas.microsoft.com/office/drawing/2014/main" id="{D7C8BEE3-BC59-5A10-BF32-291DEB12B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5013326"/>
            <a:ext cx="514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：轴测投影：空间点 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 </a:t>
            </a:r>
            <a:r>
              <a:rPr kumimoji="1" lang="en-US" altLang="zh-CN" sz="20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面上的投影，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用字母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A1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来表示</a:t>
            </a:r>
          </a:p>
        </p:txBody>
      </p:sp>
      <p:sp>
        <p:nvSpPr>
          <p:cNvPr id="3080" name="Text Box 10">
            <a:extLst>
              <a:ext uri="{FF2B5EF4-FFF2-40B4-BE49-F238E27FC236}">
                <a16:creationId xmlns:a16="http://schemas.microsoft.com/office/drawing/2014/main" id="{FE629F17-8031-8AD0-A03F-4330E31DC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4581526"/>
            <a:ext cx="348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（轴不同，变形系数也不同）</a:t>
            </a:r>
          </a:p>
        </p:txBody>
      </p:sp>
      <p:graphicFrame>
        <p:nvGraphicFramePr>
          <p:cNvPr id="3081" name="Object 21">
            <a:extLst>
              <a:ext uri="{FF2B5EF4-FFF2-40B4-BE49-F238E27FC236}">
                <a16:creationId xmlns:a16="http://schemas.microsoft.com/office/drawing/2014/main" id="{7C3113F6-7278-DD66-B845-0202994D25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24688" y="3071814"/>
          <a:ext cx="3643312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6381750" imgH="3581400" progId="AutoCAD.Drawing.15">
                  <p:embed/>
                </p:oleObj>
              </mc:Choice>
              <mc:Fallback>
                <p:oleObj name="Drawing" r:id="rId2" imgW="6381750" imgH="3581400" progId="AutoCAD.Drawing.15">
                  <p:embed/>
                  <p:pic>
                    <p:nvPicPr>
                      <p:cNvPr id="3081" name="Object 21">
                        <a:extLst>
                          <a:ext uri="{FF2B5EF4-FFF2-40B4-BE49-F238E27FC236}">
                            <a16:creationId xmlns:a16="http://schemas.microsoft.com/office/drawing/2014/main" id="{7C3113F6-7278-DD66-B845-0202994D25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5223" t="30852" r="35223" b="17598"/>
                      <a:stretch>
                        <a:fillRect/>
                      </a:stretch>
                    </p:blipFill>
                    <p:spPr bwMode="auto">
                      <a:xfrm>
                        <a:off x="7024688" y="3071814"/>
                        <a:ext cx="3643312" cy="356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27">
            <a:extLst>
              <a:ext uri="{FF2B5EF4-FFF2-40B4-BE49-F238E27FC236}">
                <a16:creationId xmlns:a16="http://schemas.microsoft.com/office/drawing/2014/main" id="{6CFE23BB-8F9E-ECC6-C531-CB1DF564B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6275" y="4583114"/>
            <a:ext cx="247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1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</a:p>
        </p:txBody>
      </p:sp>
      <p:graphicFrame>
        <p:nvGraphicFramePr>
          <p:cNvPr id="3083" name="Object 28">
            <a:extLst>
              <a:ext uri="{FF2B5EF4-FFF2-40B4-BE49-F238E27FC236}">
                <a16:creationId xmlns:a16="http://schemas.microsoft.com/office/drawing/2014/main" id="{5444CA42-F48F-8B5E-9E77-2FD023198D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72414" y="428625"/>
          <a:ext cx="2795587" cy="240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6381750" imgH="3581400" progId="AutoCAD.Drawing.15">
                  <p:embed/>
                </p:oleObj>
              </mc:Choice>
              <mc:Fallback>
                <p:oleObj name="Drawing" r:id="rId4" imgW="6381750" imgH="3581400" progId="AutoCAD.Drawing.15">
                  <p:embed/>
                  <p:pic>
                    <p:nvPicPr>
                      <p:cNvPr id="3083" name="Object 28">
                        <a:extLst>
                          <a:ext uri="{FF2B5EF4-FFF2-40B4-BE49-F238E27FC236}">
                            <a16:creationId xmlns:a16="http://schemas.microsoft.com/office/drawing/2014/main" id="{5444CA42-F48F-8B5E-9E77-2FD023198D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4055" r="37288" b="56117"/>
                      <a:stretch>
                        <a:fillRect/>
                      </a:stretch>
                    </p:blipFill>
                    <p:spPr bwMode="auto">
                      <a:xfrm>
                        <a:off x="7872414" y="428625"/>
                        <a:ext cx="2795587" cy="240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C969698-C7D4-2C2A-6DDA-F6982268A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836613"/>
            <a:ext cx="3041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三：轴测图的性质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919919E3-517E-46E6-CAAE-35602D3B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1412876"/>
            <a:ext cx="526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因其属于平行投影，因此具有平行投影的性质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46C3ACBA-B000-292A-5289-30A63A195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350" y="1844676"/>
            <a:ext cx="6851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即：与坐标轴平行的线段，其轴测投影平行相应的轴测轴，</a:t>
            </a:r>
            <a:endParaRPr kumimoji="1" lang="en-US" altLang="zh-CN" sz="2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并具有相同的轴向变形系数。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69E83C28-829A-A1AB-A89E-73E1672D4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2636838"/>
            <a:ext cx="263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四：轴测图的分类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8EA2539B-1AF5-58CC-0D85-ED2F4DC55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3141664"/>
            <a:ext cx="3867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：根据投射线与投影面的夹角分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0F3670F5-945B-4767-6FCB-0FA8D959E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563" y="3641726"/>
            <a:ext cx="691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）正轴测图：投影方向垂直于轴测投影面。（正投影法）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00CD92B1-1577-306E-8767-B0C45CB4A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4076700"/>
            <a:ext cx="698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）斜轴测图：投影方向倾斜于轴测投影面。（斜投影法）</a:t>
            </a:r>
            <a:endParaRPr kumimoji="1" lang="en-US" altLang="zh-CN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25CE110C-E6B0-70DA-F42A-4261B26A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4724401"/>
            <a:ext cx="285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：根据轴向变形系数分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B3360624-0198-6CD0-04BF-DAF8D9FEA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091113"/>
            <a:ext cx="3570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）等测轴测图：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q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r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kumimoji="1" lang="en-US" altLang="zh-CN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0B0106F6-B776-1BF2-271D-E30D09796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459414"/>
            <a:ext cx="4592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）二测轴测图：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r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≠ q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kumimoji="1" lang="en-US" altLang="zh-CN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BE1928B8-5558-28D3-A130-AC1104EA7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5350" y="5789613"/>
            <a:ext cx="3798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）三测轴测图 ：   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≠ r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≠ q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kumimoji="1" lang="en-US" altLang="zh-CN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63950337-6EB1-9775-5503-F7C52290E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0224"/>
            <a:ext cx="2698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5.2   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正等测图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CCA65AD0-31E3-C04E-AED4-D37F8D6C9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1557339"/>
            <a:ext cx="6062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一：正等测的形成、轴间角和轴向变形系数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7DA005E8-C936-E5AD-95FA-E8813117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1" y="2157413"/>
            <a:ext cx="77771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：形成：当三根坐标轴与轴测投影面倾斜的角度相同时，用正投影</a:t>
            </a:r>
            <a:endParaRPr kumimoji="1" lang="en-US" altLang="zh-CN" sz="20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法得到的投影图称正等轴测图。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简称：正等测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15327FAB-F620-1630-3DE8-B41149C1F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0926" y="3238500"/>
            <a:ext cx="3840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：轴间角：均为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120    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             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CC8E3411-B11E-6FC3-EAC9-BB84C70D3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3914" y="3243264"/>
            <a:ext cx="27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1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38C5EEDE-20B2-495B-DED3-1AA2BD5078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16726" y="2852738"/>
          <a:ext cx="3527425" cy="297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6381750" imgH="3581400" progId="AutoCAD.Drawing.15">
                  <p:embed/>
                </p:oleObj>
              </mc:Choice>
              <mc:Fallback>
                <p:oleObj name="Drawing" r:id="rId2" imgW="6381750" imgH="3581400" progId="AutoCAD.Drawing.15">
                  <p:embed/>
                  <p:pic>
                    <p:nvPicPr>
                      <p:cNvPr id="5127" name="Object 7">
                        <a:extLst>
                          <a:ext uri="{FF2B5EF4-FFF2-40B4-BE49-F238E27FC236}">
                            <a16:creationId xmlns:a16="http://schemas.microsoft.com/office/drawing/2014/main" id="{38C5EEDE-20B2-495B-DED3-1AA2BD5078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3482" r="36964" b="55629"/>
                      <a:stretch>
                        <a:fillRect/>
                      </a:stretch>
                    </p:blipFill>
                    <p:spPr bwMode="auto">
                      <a:xfrm>
                        <a:off x="6816726" y="2852738"/>
                        <a:ext cx="3527425" cy="297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>
            <a:extLst>
              <a:ext uri="{FF2B5EF4-FFF2-40B4-BE49-F238E27FC236}">
                <a16:creationId xmlns:a16="http://schemas.microsoft.com/office/drawing/2014/main" id="{C75DB730-E45C-2F7E-1EA4-3D0A3A8B9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1" y="4430714"/>
            <a:ext cx="4271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：轴向变形系数：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q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r</a:t>
            </a:r>
            <a:r>
              <a:rPr kumimoji="1" lang="en-US" altLang="zh-CN" sz="2000" baseline="-25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≈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0.82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CABFD4E-EDDA-9014-91BA-D75E9CE51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6" y="4868864"/>
            <a:ext cx="3236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简化变形系数：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 = q = r = 1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6CAAF299-DAB7-9811-F155-A6C0AEB07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9" y="5286376"/>
            <a:ext cx="296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二：平面立体的画法</a:t>
            </a:r>
          </a:p>
        </p:txBody>
      </p:sp>
      <p:sp>
        <p:nvSpPr>
          <p:cNvPr id="5131" name="Text Box 2">
            <a:extLst>
              <a:ext uri="{FF2B5EF4-FFF2-40B4-BE49-F238E27FC236}">
                <a16:creationId xmlns:a16="http://schemas.microsoft.com/office/drawing/2014/main" id="{2D2A0CB3-691B-DCFF-5F97-A9C2C7C77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75" y="5772151"/>
            <a:ext cx="5443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三：平行于坐标面的圆的轴测投影画法</a:t>
            </a:r>
          </a:p>
        </p:txBody>
      </p:sp>
      <p:sp>
        <p:nvSpPr>
          <p:cNvPr id="5132" name="Text Box 3">
            <a:extLst>
              <a:ext uri="{FF2B5EF4-FFF2-40B4-BE49-F238E27FC236}">
                <a16:creationId xmlns:a16="http://schemas.microsoft.com/office/drawing/2014/main" id="{D33B163D-81AA-E7E7-C73E-32899C048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6308726"/>
            <a:ext cx="374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圆柱、圆锥、圆角的正等测画法</a:t>
            </a:r>
          </a:p>
        </p:txBody>
      </p:sp>
      <p:sp>
        <p:nvSpPr>
          <p:cNvPr id="5133" name="TextBox 14">
            <a:extLst>
              <a:ext uri="{FF2B5EF4-FFF2-40B4-BE49-F238E27FC236}">
                <a16:creationId xmlns:a16="http://schemas.microsoft.com/office/drawing/2014/main" id="{F48C2633-46B0-E002-FE66-0EE6C7727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3644900"/>
            <a:ext cx="324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规定</a:t>
            </a:r>
            <a:r>
              <a:rPr kumimoji="1" lang="en-US" altLang="zh-CN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OZ</a:t>
            </a:r>
            <a:r>
              <a:rPr kumimoji="1" lang="zh-CN" altLang="en-US" sz="2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轴画成铅垂方向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>
            <a:extLst>
              <a:ext uri="{FF2B5EF4-FFF2-40B4-BE49-F238E27FC236}">
                <a16:creationId xmlns:a16="http://schemas.microsoft.com/office/drawing/2014/main" id="{BE3636D5-2B13-AC3C-D4E1-47ADD7017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628776"/>
            <a:ext cx="6062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一：斜二测的形成、轴间角、轴向变形系数</a:t>
            </a:r>
          </a:p>
        </p:txBody>
      </p:sp>
      <p:sp>
        <p:nvSpPr>
          <p:cNvPr id="6147" name="Text Box 6">
            <a:extLst>
              <a:ext uri="{FF2B5EF4-FFF2-40B4-BE49-F238E27FC236}">
                <a16:creationId xmlns:a16="http://schemas.microsoft.com/office/drawing/2014/main" id="{D516D9FD-7BD7-E5E0-D7FD-6EA8E2764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2109789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：形成</a:t>
            </a:r>
          </a:p>
        </p:txBody>
      </p:sp>
      <p:sp>
        <p:nvSpPr>
          <p:cNvPr id="6148" name="Text Box 7">
            <a:extLst>
              <a:ext uri="{FF2B5EF4-FFF2-40B4-BE49-F238E27FC236}">
                <a16:creationId xmlns:a16="http://schemas.microsoft.com/office/drawing/2014/main" id="{8D111388-9B3C-5F4C-72E4-571D26B9E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2852739"/>
            <a:ext cx="158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：轴间角：</a:t>
            </a:r>
          </a:p>
        </p:txBody>
      </p:sp>
      <p:sp>
        <p:nvSpPr>
          <p:cNvPr id="6149" name="Text Box 8">
            <a:extLst>
              <a:ext uri="{FF2B5EF4-FFF2-40B4-BE49-F238E27FC236}">
                <a16:creationId xmlns:a16="http://schemas.microsoft.com/office/drawing/2014/main" id="{F6C0040C-70EC-0905-C625-66FEB46FF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89" y="2928939"/>
            <a:ext cx="300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∠XOZ = 90°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∠XOY =  ∠YOZ = 135°</a:t>
            </a:r>
          </a:p>
        </p:txBody>
      </p:sp>
      <p:sp>
        <p:nvSpPr>
          <p:cNvPr id="6150" name="Text Box 9">
            <a:extLst>
              <a:ext uri="{FF2B5EF4-FFF2-40B4-BE49-F238E27FC236}">
                <a16:creationId xmlns:a16="http://schemas.microsoft.com/office/drawing/2014/main" id="{5A8B79CA-F576-FC04-E0A3-EB872627E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5" y="3948114"/>
            <a:ext cx="208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：轴向变形系数</a:t>
            </a:r>
          </a:p>
        </p:txBody>
      </p:sp>
      <p:sp>
        <p:nvSpPr>
          <p:cNvPr id="6151" name="Text Box 10">
            <a:extLst>
              <a:ext uri="{FF2B5EF4-FFF2-40B4-BE49-F238E27FC236}">
                <a16:creationId xmlns:a16="http://schemas.microsoft.com/office/drawing/2014/main" id="{041299F4-3669-FDA5-BB85-5251282E1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4437064"/>
            <a:ext cx="2298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 =  r =1  </a:t>
            </a:r>
            <a:r>
              <a:rPr kumimoji="1"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；  </a:t>
            </a:r>
            <a:r>
              <a:rPr kumimoji="1" lang="en-US" altLang="zh-CN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 = 0.5</a:t>
            </a:r>
          </a:p>
        </p:txBody>
      </p:sp>
      <p:sp>
        <p:nvSpPr>
          <p:cNvPr id="6152" name="Text Box 19">
            <a:extLst>
              <a:ext uri="{FF2B5EF4-FFF2-40B4-BE49-F238E27FC236}">
                <a16:creationId xmlns:a16="http://schemas.microsoft.com/office/drawing/2014/main" id="{72B5FA9C-C123-731B-BEB8-026EEAB9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5013326"/>
            <a:ext cx="3897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二：平面立体的斜二测画法</a:t>
            </a:r>
          </a:p>
        </p:txBody>
      </p:sp>
      <p:sp>
        <p:nvSpPr>
          <p:cNvPr id="6153" name="Text Box 20">
            <a:extLst>
              <a:ext uri="{FF2B5EF4-FFF2-40B4-BE49-F238E27FC236}">
                <a16:creationId xmlns:a16="http://schemas.microsoft.com/office/drawing/2014/main" id="{ED11A746-1790-E776-C252-80AAD6188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5622926"/>
            <a:ext cx="4516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zh-CN" altLang="en-US" sz="24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三：平行于坐标面的圆的斜二测</a:t>
            </a:r>
          </a:p>
        </p:txBody>
      </p:sp>
      <p:sp>
        <p:nvSpPr>
          <p:cNvPr id="6154" name="Text Box 2">
            <a:extLst>
              <a:ext uri="{FF2B5EF4-FFF2-40B4-BE49-F238E27FC236}">
                <a16:creationId xmlns:a16="http://schemas.microsoft.com/office/drawing/2014/main" id="{4BE4FD0C-C50F-246D-1C11-DBFC8EA3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0291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9933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5.3   </a:t>
            </a:r>
            <a:r>
              <a:rPr kumimoji="1"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斜二测轴测图</a:t>
            </a:r>
          </a:p>
        </p:txBody>
      </p:sp>
      <p:pic>
        <p:nvPicPr>
          <p:cNvPr id="6155" name="图片 15" descr="..\第2456章\z.wmf">
            <a:extLst>
              <a:ext uri="{FF2B5EF4-FFF2-40B4-BE49-F238E27FC236}">
                <a16:creationId xmlns:a16="http://schemas.microsoft.com/office/drawing/2014/main" id="{045E8F67-4A67-E26C-E572-D5F1ADDF2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 t="23541" r="59576" b="21086"/>
          <a:stretch>
            <a:fillRect/>
          </a:stretch>
        </p:blipFill>
        <p:spPr bwMode="auto">
          <a:xfrm>
            <a:off x="7199313" y="2786064"/>
            <a:ext cx="3040062" cy="2714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fa3617-399c-4d50-95a4-6e3c160ae3f8"/>
  <p:tag name="COMMONDATA" val="eyJoZGlkIjoiZThmNjAzMWJlZjFkMmQwODUwMTJkYzE2ODFiYmFmYTc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PageTitle"/>
  <p:tag name="MH_ORDER" val="Page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926161626"/>
  <p:tag name="MH_LIBRARY" val="GRAPHIC"/>
  <p:tag name="MH_TYPE" val="Other"/>
  <p:tag name="MH_ORDER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939C"/>
      </a:accent1>
      <a:accent2>
        <a:srgbClr val="DEDAD7"/>
      </a:accent2>
      <a:accent3>
        <a:srgbClr val="8A8A8A"/>
      </a:accent3>
      <a:accent4>
        <a:srgbClr val="545C5F"/>
      </a:accent4>
      <a:accent5>
        <a:srgbClr val="F7ABAD"/>
      </a:accent5>
      <a:accent6>
        <a:srgbClr val="FAD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939C"/>
      </a:accent1>
      <a:accent2>
        <a:srgbClr val="DEDAD7"/>
      </a:accent2>
      <a:accent3>
        <a:srgbClr val="8A8A8A"/>
      </a:accent3>
      <a:accent4>
        <a:srgbClr val="545C5F"/>
      </a:accent4>
      <a:accent5>
        <a:srgbClr val="F7ABAD"/>
      </a:accent5>
      <a:accent6>
        <a:srgbClr val="FADB2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F35B0BEE-F18A-47BB-8FCB-E00DA2F2635D-1">
      <extobjdata type="F35B0BEE-F18A-47BB-8FCB-E00DA2F2635D" data="ewoJIkRlc2lnbklkIiA6ICIxNzlmZTg1Mi01M2QzLTRmN2QtYTFhMy04YjE1NmJlNmI5NTgiCn0K"/>
    </extobj>
    <extobj name="F35B0BEE-F18A-47BB-8FCB-E00DA2F2635D-2">
      <extobjdata type="F35B0BEE-F18A-47BB-8FCB-E00DA2F2635D" data="ewoJIkRlc2lnbklkIiA6ICIxNzlmZTg1Mi01M2QzLTRmN2QtYTFhMy04YjE1NmJlNmI5NTgiCn0K"/>
    </extobj>
  </extobjs>
</s:customData>
</file>

<file path=customXml/itemProps1.xml><?xml version="1.0" encoding="utf-8"?>
<ds:datastoreItem xmlns:ds="http://schemas.openxmlformats.org/officeDocument/2006/customXml" ds:itemID="{395EB46E-2E1F-4176-996C-DB80F8A45768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634</Words>
  <Application>Microsoft Office PowerPoint</Application>
  <PresentationFormat>宽屏</PresentationFormat>
  <Paragraphs>73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方正舒体</vt:lpstr>
      <vt:lpstr>宋体</vt:lpstr>
      <vt:lpstr>Arial</vt:lpstr>
      <vt:lpstr>Franklin Gothic Book</vt:lpstr>
      <vt:lpstr>Helvetica</vt:lpstr>
      <vt:lpstr>Times New Roman</vt:lpstr>
      <vt:lpstr>Office Theme</vt:lpstr>
      <vt:lpstr>AutoCAD Drawing</vt:lpstr>
      <vt:lpstr>轴测投影图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24</cp:revision>
  <dcterms:created xsi:type="dcterms:W3CDTF">2023-03-30T12:50:00Z</dcterms:created>
  <dcterms:modified xsi:type="dcterms:W3CDTF">2024-04-14T00:18:58Z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F28DDA164ABD4E1B93C5C113DA1BF644</vt:lpwstr>
  </property>
  <property fmtid="{D5CDD505-2E9C-101B-9397-08002B2CF9AE}" pid="3" name="KSOProductBuildVer">
    <vt:lpwstr>2052-11.1.0.14036</vt:lpwstr>
  </property>
</Properties>
</file>